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8" r:id="rId2"/>
    <p:sldId id="257" r:id="rId3"/>
    <p:sldId id="259" r:id="rId4"/>
    <p:sldId id="265" r:id="rId5"/>
    <p:sldId id="338" r:id="rId6"/>
    <p:sldId id="339" r:id="rId7"/>
    <p:sldId id="275" r:id="rId8"/>
    <p:sldId id="273" r:id="rId9"/>
    <p:sldId id="277" r:id="rId10"/>
    <p:sldId id="276" r:id="rId11"/>
    <p:sldId id="286" r:id="rId12"/>
    <p:sldId id="278" r:id="rId13"/>
    <p:sldId id="280" r:id="rId14"/>
    <p:sldId id="293" r:id="rId15"/>
    <p:sldId id="320" r:id="rId16"/>
    <p:sldId id="294" r:id="rId17"/>
    <p:sldId id="298" r:id="rId18"/>
    <p:sldId id="300" r:id="rId19"/>
    <p:sldId id="304" r:id="rId20"/>
    <p:sldId id="317" r:id="rId21"/>
    <p:sldId id="318" r:id="rId22"/>
    <p:sldId id="305" r:id="rId23"/>
    <p:sldId id="307" r:id="rId24"/>
    <p:sldId id="309" r:id="rId25"/>
    <p:sldId id="311" r:id="rId26"/>
    <p:sldId id="313" r:id="rId27"/>
    <p:sldId id="323" r:id="rId28"/>
    <p:sldId id="297" r:id="rId29"/>
    <p:sldId id="288" r:id="rId30"/>
    <p:sldId id="289" r:id="rId31"/>
    <p:sldId id="322" r:id="rId32"/>
    <p:sldId id="290" r:id="rId33"/>
    <p:sldId id="334" r:id="rId34"/>
    <p:sldId id="291" r:id="rId35"/>
    <p:sldId id="292" r:id="rId36"/>
    <p:sldId id="329" r:id="rId37"/>
    <p:sldId id="327" r:id="rId38"/>
    <p:sldId id="333" r:id="rId39"/>
    <p:sldId id="324" r:id="rId40"/>
    <p:sldId id="335" r:id="rId41"/>
    <p:sldId id="326" r:id="rId42"/>
    <p:sldId id="328" r:id="rId43"/>
    <p:sldId id="343" r:id="rId44"/>
    <p:sldId id="345" r:id="rId4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131" autoAdjust="0"/>
  </p:normalViewPr>
  <p:slideViewPr>
    <p:cSldViewPr snapToGrid="0">
      <p:cViewPr varScale="1">
        <p:scale>
          <a:sx n="101" d="100"/>
          <a:sy n="101" d="100"/>
        </p:scale>
        <p:origin x="72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orkmaz\Desktop\presantation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orkmaz\Desktop\presantationFigu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orkmaz\Desktop\presantationFigur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orkmaz\Desktop\presantationFigu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orkmaz\Desktop\presantationFigur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Total Power Consumption(tWh)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Power'!$E$6</c:f>
              <c:strCache>
                <c:ptCount val="1"/>
                <c:pt idx="0">
                  <c:v>tWh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'Total Power'!$D$7:$D$10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2013</c:v>
                </c:pt>
                <c:pt idx="3">
                  <c:v>2020</c:v>
                </c:pt>
              </c:numCache>
            </c:numRef>
          </c:cat>
          <c:val>
            <c:numRef>
              <c:f>'Total Power'!$E$7:$E$10</c:f>
              <c:numCache>
                <c:formatCode>General</c:formatCode>
                <c:ptCount val="4"/>
                <c:pt idx="0">
                  <c:v>28</c:v>
                </c:pt>
                <c:pt idx="1">
                  <c:v>56</c:v>
                </c:pt>
                <c:pt idx="2">
                  <c:v>91</c:v>
                </c:pt>
                <c:pt idx="3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986128"/>
        <c:axId val="179986688"/>
      </c:barChart>
      <c:catAx>
        <c:axId val="179986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86688"/>
        <c:crosses val="autoZero"/>
        <c:auto val="1"/>
        <c:lblAlgn val="ctr"/>
        <c:lblOffset val="100"/>
        <c:noMultiLvlLbl val="0"/>
      </c:catAx>
      <c:valAx>
        <c:axId val="17998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tWh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8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Power Consumption in Data Centers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338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2"/>
              <c:layout>
                <c:manualLayout>
                  <c:x val="0.20238087188623477"/>
                  <c:y val="2.53148521724040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'Server Cooling'!$D$6:$D$9</c:f>
              <c:strCache>
                <c:ptCount val="4"/>
                <c:pt idx="0">
                  <c:v>Servers</c:v>
                </c:pt>
                <c:pt idx="1">
                  <c:v>Cooling</c:v>
                </c:pt>
                <c:pt idx="2">
                  <c:v>Power Delivery</c:v>
                </c:pt>
                <c:pt idx="3">
                  <c:v>Other</c:v>
                </c:pt>
              </c:strCache>
            </c:strRef>
          </c:cat>
          <c:val>
            <c:numRef>
              <c:f>'Server Cooling'!$E$6:$E$9</c:f>
              <c:numCache>
                <c:formatCode>General</c:formatCode>
                <c:ptCount val="4"/>
                <c:pt idx="0">
                  <c:v>48</c:v>
                </c:pt>
                <c:pt idx="1">
                  <c:v>28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Power Consumption in Data Centers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338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06439987332478E-3"/>
          <c:y val="0.12873556223333318"/>
          <c:w val="0.95632645800696714"/>
          <c:h val="0.74270501449311932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Power Consumption in Data Centers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338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'CPU MEM'!$B$3:$B$6</c:f>
              <c:strCache>
                <c:ptCount val="4"/>
                <c:pt idx="0">
                  <c:v>CPU</c:v>
                </c:pt>
                <c:pt idx="1">
                  <c:v>RAM</c:v>
                </c:pt>
                <c:pt idx="2">
                  <c:v>HDD</c:v>
                </c:pt>
                <c:pt idx="3">
                  <c:v>Other</c:v>
                </c:pt>
              </c:strCache>
            </c:strRef>
          </c:cat>
          <c:val>
            <c:numRef>
              <c:f>'CPU MEM'!$C$3:$C$6</c:f>
              <c:numCache>
                <c:formatCode>General</c:formatCode>
                <c:ptCount val="4"/>
                <c:pt idx="0">
                  <c:v>46</c:v>
                </c:pt>
                <c:pt idx="1">
                  <c:v>20</c:v>
                </c:pt>
                <c:pt idx="2">
                  <c:v>6</c:v>
                </c:pt>
                <c:pt idx="3">
                  <c:v>24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Power Consumption in </a:t>
            </a:r>
            <a:r>
              <a:rPr lang="en-US" dirty="0" smtClean="0"/>
              <a:t>a</a:t>
            </a:r>
            <a:r>
              <a:rPr lang="en-US" baseline="0" dirty="0" smtClean="0"/>
              <a:t> Server</a:t>
            </a:r>
            <a:endParaRPr lang="en-US" sz="18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338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50800" dir="5400000" sx="4000" sy="4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Energy for Low/High frequencies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50800" dir="5400000" sx="4000" sy="4000" algn="ctr" rotWithShape="0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'Power Scetch'!$G$40</c:f>
              <c:strCache>
                <c:ptCount val="1"/>
                <c:pt idx="0">
                  <c:v>Energy(High Freq.)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cat>
            <c:strRef>
              <c:f>'Power Scetch'!$F$41:$F$95</c:f>
              <c:strCache>
                <c:ptCount val="55"/>
                <c:pt idx="0">
                  <c:v>Trx 1 Start</c:v>
                </c:pt>
                <c:pt idx="1">
                  <c:v>0</c:v>
                </c:pt>
                <c:pt idx="2">
                  <c:v>60</c:v>
                </c:pt>
                <c:pt idx="3">
                  <c:v>120</c:v>
                </c:pt>
                <c:pt idx="4">
                  <c:v>180</c:v>
                </c:pt>
                <c:pt idx="5">
                  <c:v>240</c:v>
                </c:pt>
                <c:pt idx="6">
                  <c:v>300</c:v>
                </c:pt>
                <c:pt idx="7">
                  <c:v>360</c:v>
                </c:pt>
                <c:pt idx="8">
                  <c:v>420</c:v>
                </c:pt>
                <c:pt idx="9">
                  <c:v>480</c:v>
                </c:pt>
                <c:pt idx="10">
                  <c:v>540</c:v>
                </c:pt>
                <c:pt idx="11">
                  <c:v>600</c:v>
                </c:pt>
                <c:pt idx="12">
                  <c:v>660</c:v>
                </c:pt>
                <c:pt idx="13">
                  <c:v>720</c:v>
                </c:pt>
                <c:pt idx="14">
                  <c:v>780</c:v>
                </c:pt>
                <c:pt idx="15">
                  <c:v>840</c:v>
                </c:pt>
                <c:pt idx="16">
                  <c:v>900</c:v>
                </c:pt>
                <c:pt idx="17">
                  <c:v>960</c:v>
                </c:pt>
                <c:pt idx="18">
                  <c:v>1020</c:v>
                </c:pt>
                <c:pt idx="19">
                  <c:v>1080</c:v>
                </c:pt>
                <c:pt idx="20">
                  <c:v>1140</c:v>
                </c:pt>
                <c:pt idx="21">
                  <c:v>1200</c:v>
                </c:pt>
                <c:pt idx="22">
                  <c:v>1260</c:v>
                </c:pt>
                <c:pt idx="23">
                  <c:v>1320</c:v>
                </c:pt>
                <c:pt idx="24">
                  <c:v>1380</c:v>
                </c:pt>
                <c:pt idx="25">
                  <c:v>1440</c:v>
                </c:pt>
                <c:pt idx="26">
                  <c:v>1500</c:v>
                </c:pt>
                <c:pt idx="27">
                  <c:v>1560</c:v>
                </c:pt>
                <c:pt idx="28">
                  <c:v>1620</c:v>
                </c:pt>
                <c:pt idx="29">
                  <c:v>1680</c:v>
                </c:pt>
                <c:pt idx="30">
                  <c:v>1740</c:v>
                </c:pt>
                <c:pt idx="31">
                  <c:v>1800</c:v>
                </c:pt>
                <c:pt idx="32">
                  <c:v>1860</c:v>
                </c:pt>
                <c:pt idx="33">
                  <c:v>1920</c:v>
                </c:pt>
                <c:pt idx="34">
                  <c:v>1980</c:v>
                </c:pt>
                <c:pt idx="35">
                  <c:v>2040</c:v>
                </c:pt>
                <c:pt idx="36">
                  <c:v>2100</c:v>
                </c:pt>
                <c:pt idx="37">
                  <c:v>2160</c:v>
                </c:pt>
                <c:pt idx="38">
                  <c:v>2220</c:v>
                </c:pt>
                <c:pt idx="39">
                  <c:v>2280</c:v>
                </c:pt>
                <c:pt idx="40">
                  <c:v>2340</c:v>
                </c:pt>
                <c:pt idx="41">
                  <c:v>2400</c:v>
                </c:pt>
                <c:pt idx="42">
                  <c:v>2460</c:v>
                </c:pt>
                <c:pt idx="43">
                  <c:v>2520</c:v>
                </c:pt>
                <c:pt idx="44">
                  <c:v>2580</c:v>
                </c:pt>
                <c:pt idx="45">
                  <c:v>2640</c:v>
                </c:pt>
                <c:pt idx="46">
                  <c:v>2700</c:v>
                </c:pt>
                <c:pt idx="47">
                  <c:v>2760</c:v>
                </c:pt>
                <c:pt idx="48">
                  <c:v>2820</c:v>
                </c:pt>
                <c:pt idx="49">
                  <c:v>2880</c:v>
                </c:pt>
                <c:pt idx="50">
                  <c:v>2940</c:v>
                </c:pt>
                <c:pt idx="51">
                  <c:v>3000</c:v>
                </c:pt>
                <c:pt idx="52">
                  <c:v>3060</c:v>
                </c:pt>
                <c:pt idx="53">
                  <c:v>3120</c:v>
                </c:pt>
                <c:pt idx="54">
                  <c:v>Trx 2 Start</c:v>
                </c:pt>
              </c:strCache>
            </c:strRef>
          </c:cat>
          <c:val>
            <c:numRef>
              <c:f>'Power Scetch'!$G$41:$G$95</c:f>
              <c:numCache>
                <c:formatCode>General</c:formatCode>
                <c:ptCount val="55"/>
                <c:pt idx="0">
                  <c:v>140</c:v>
                </c:pt>
                <c:pt idx="1">
                  <c:v>140</c:v>
                </c:pt>
                <c:pt idx="2">
                  <c:v>140</c:v>
                </c:pt>
                <c:pt idx="3">
                  <c:v>140</c:v>
                </c:pt>
                <c:pt idx="4">
                  <c:v>140</c:v>
                </c:pt>
                <c:pt idx="5">
                  <c:v>140</c:v>
                </c:pt>
                <c:pt idx="6">
                  <c:v>140</c:v>
                </c:pt>
                <c:pt idx="7">
                  <c:v>140</c:v>
                </c:pt>
                <c:pt idx="8">
                  <c:v>140</c:v>
                </c:pt>
                <c:pt idx="9">
                  <c:v>140</c:v>
                </c:pt>
                <c:pt idx="10">
                  <c:v>140</c:v>
                </c:pt>
                <c:pt idx="11">
                  <c:v>140</c:v>
                </c:pt>
                <c:pt idx="12">
                  <c:v>140</c:v>
                </c:pt>
                <c:pt idx="13">
                  <c:v>140</c:v>
                </c:pt>
                <c:pt idx="14">
                  <c:v>140</c:v>
                </c:pt>
                <c:pt idx="15">
                  <c:v>140</c:v>
                </c:pt>
                <c:pt idx="16">
                  <c:v>140</c:v>
                </c:pt>
                <c:pt idx="17">
                  <c:v>140</c:v>
                </c:pt>
                <c:pt idx="18">
                  <c:v>140</c:v>
                </c:pt>
                <c:pt idx="19">
                  <c:v>140</c:v>
                </c:pt>
                <c:pt idx="20">
                  <c:v>140</c:v>
                </c:pt>
                <c:pt idx="21">
                  <c:v>140</c:v>
                </c:pt>
                <c:pt idx="22">
                  <c:v>140</c:v>
                </c:pt>
                <c:pt idx="23">
                  <c:v>140</c:v>
                </c:pt>
                <c:pt idx="24">
                  <c:v>140</c:v>
                </c:pt>
                <c:pt idx="25">
                  <c:v>140</c:v>
                </c:pt>
                <c:pt idx="26">
                  <c:v>140</c:v>
                </c:pt>
                <c:pt idx="27">
                  <c:v>140</c:v>
                </c:pt>
                <c:pt idx="28">
                  <c:v>140</c:v>
                </c:pt>
                <c:pt idx="29">
                  <c:v>140</c:v>
                </c:pt>
                <c:pt idx="30">
                  <c:v>50</c:v>
                </c:pt>
                <c:pt idx="31">
                  <c:v>50</c:v>
                </c:pt>
                <c:pt idx="32">
                  <c:v>50</c:v>
                </c:pt>
                <c:pt idx="33">
                  <c:v>50</c:v>
                </c:pt>
                <c:pt idx="34">
                  <c:v>50</c:v>
                </c:pt>
                <c:pt idx="35">
                  <c:v>50</c:v>
                </c:pt>
                <c:pt idx="36">
                  <c:v>50</c:v>
                </c:pt>
                <c:pt idx="37">
                  <c:v>50</c:v>
                </c:pt>
                <c:pt idx="38">
                  <c:v>50</c:v>
                </c:pt>
                <c:pt idx="39">
                  <c:v>50</c:v>
                </c:pt>
                <c:pt idx="40">
                  <c:v>50</c:v>
                </c:pt>
                <c:pt idx="41">
                  <c:v>50</c:v>
                </c:pt>
                <c:pt idx="42">
                  <c:v>50</c:v>
                </c:pt>
                <c:pt idx="43">
                  <c:v>50</c:v>
                </c:pt>
                <c:pt idx="44">
                  <c:v>50</c:v>
                </c:pt>
                <c:pt idx="45">
                  <c:v>50</c:v>
                </c:pt>
                <c:pt idx="46">
                  <c:v>50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50</c:v>
                </c:pt>
                <c:pt idx="51">
                  <c:v>50</c:v>
                </c:pt>
                <c:pt idx="52">
                  <c:v>50</c:v>
                </c:pt>
                <c:pt idx="53">
                  <c:v>50</c:v>
                </c:pt>
                <c:pt idx="54">
                  <c:v>50</c:v>
                </c:pt>
              </c:numCache>
            </c:numRef>
          </c:val>
        </c:ser>
        <c:ser>
          <c:idx val="1"/>
          <c:order val="1"/>
          <c:tx>
            <c:strRef>
              <c:f>'Power Scetch'!$H$40</c:f>
              <c:strCache>
                <c:ptCount val="1"/>
                <c:pt idx="0">
                  <c:v>Energy(Low Freq.)</c:v>
                </c:pt>
              </c:strCache>
            </c:strRef>
          </c:tx>
          <c:spPr>
            <a:solidFill>
              <a:srgbClr val="ED7D31">
                <a:alpha val="27000"/>
              </a:srgbClr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cat>
            <c:strRef>
              <c:f>'Power Scetch'!$F$41:$F$95</c:f>
              <c:strCache>
                <c:ptCount val="55"/>
                <c:pt idx="0">
                  <c:v>Trx 1 Start</c:v>
                </c:pt>
                <c:pt idx="1">
                  <c:v>0</c:v>
                </c:pt>
                <c:pt idx="2">
                  <c:v>60</c:v>
                </c:pt>
                <c:pt idx="3">
                  <c:v>120</c:v>
                </c:pt>
                <c:pt idx="4">
                  <c:v>180</c:v>
                </c:pt>
                <c:pt idx="5">
                  <c:v>240</c:v>
                </c:pt>
                <c:pt idx="6">
                  <c:v>300</c:v>
                </c:pt>
                <c:pt idx="7">
                  <c:v>360</c:v>
                </c:pt>
                <c:pt idx="8">
                  <c:v>420</c:v>
                </c:pt>
                <c:pt idx="9">
                  <c:v>480</c:v>
                </c:pt>
                <c:pt idx="10">
                  <c:v>540</c:v>
                </c:pt>
                <c:pt idx="11">
                  <c:v>600</c:v>
                </c:pt>
                <c:pt idx="12">
                  <c:v>660</c:v>
                </c:pt>
                <c:pt idx="13">
                  <c:v>720</c:v>
                </c:pt>
                <c:pt idx="14">
                  <c:v>780</c:v>
                </c:pt>
                <c:pt idx="15">
                  <c:v>840</c:v>
                </c:pt>
                <c:pt idx="16">
                  <c:v>900</c:v>
                </c:pt>
                <c:pt idx="17">
                  <c:v>960</c:v>
                </c:pt>
                <c:pt idx="18">
                  <c:v>1020</c:v>
                </c:pt>
                <c:pt idx="19">
                  <c:v>1080</c:v>
                </c:pt>
                <c:pt idx="20">
                  <c:v>1140</c:v>
                </c:pt>
                <c:pt idx="21">
                  <c:v>1200</c:v>
                </c:pt>
                <c:pt idx="22">
                  <c:v>1260</c:v>
                </c:pt>
                <c:pt idx="23">
                  <c:v>1320</c:v>
                </c:pt>
                <c:pt idx="24">
                  <c:v>1380</c:v>
                </c:pt>
                <c:pt idx="25">
                  <c:v>1440</c:v>
                </c:pt>
                <c:pt idx="26">
                  <c:v>1500</c:v>
                </c:pt>
                <c:pt idx="27">
                  <c:v>1560</c:v>
                </c:pt>
                <c:pt idx="28">
                  <c:v>1620</c:v>
                </c:pt>
                <c:pt idx="29">
                  <c:v>1680</c:v>
                </c:pt>
                <c:pt idx="30">
                  <c:v>1740</c:v>
                </c:pt>
                <c:pt idx="31">
                  <c:v>1800</c:v>
                </c:pt>
                <c:pt idx="32">
                  <c:v>1860</c:v>
                </c:pt>
                <c:pt idx="33">
                  <c:v>1920</c:v>
                </c:pt>
                <c:pt idx="34">
                  <c:v>1980</c:v>
                </c:pt>
                <c:pt idx="35">
                  <c:v>2040</c:v>
                </c:pt>
                <c:pt idx="36">
                  <c:v>2100</c:v>
                </c:pt>
                <c:pt idx="37">
                  <c:v>2160</c:v>
                </c:pt>
                <c:pt idx="38">
                  <c:v>2220</c:v>
                </c:pt>
                <c:pt idx="39">
                  <c:v>2280</c:v>
                </c:pt>
                <c:pt idx="40">
                  <c:v>2340</c:v>
                </c:pt>
                <c:pt idx="41">
                  <c:v>2400</c:v>
                </c:pt>
                <c:pt idx="42">
                  <c:v>2460</c:v>
                </c:pt>
                <c:pt idx="43">
                  <c:v>2520</c:v>
                </c:pt>
                <c:pt idx="44">
                  <c:v>2580</c:v>
                </c:pt>
                <c:pt idx="45">
                  <c:v>2640</c:v>
                </c:pt>
                <c:pt idx="46">
                  <c:v>2700</c:v>
                </c:pt>
                <c:pt idx="47">
                  <c:v>2760</c:v>
                </c:pt>
                <c:pt idx="48">
                  <c:v>2820</c:v>
                </c:pt>
                <c:pt idx="49">
                  <c:v>2880</c:v>
                </c:pt>
                <c:pt idx="50">
                  <c:v>2940</c:v>
                </c:pt>
                <c:pt idx="51">
                  <c:v>3000</c:v>
                </c:pt>
                <c:pt idx="52">
                  <c:v>3060</c:v>
                </c:pt>
                <c:pt idx="53">
                  <c:v>3120</c:v>
                </c:pt>
                <c:pt idx="54">
                  <c:v>Trx 2 Start</c:v>
                </c:pt>
              </c:strCache>
            </c:strRef>
          </c:cat>
          <c:val>
            <c:numRef>
              <c:f>'Power Scetch'!$H$41:$H$95</c:f>
              <c:numCache>
                <c:formatCode>General</c:formatCode>
                <c:ptCount val="55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90</c:v>
                </c:pt>
                <c:pt idx="12">
                  <c:v>90</c:v>
                </c:pt>
                <c:pt idx="13">
                  <c:v>90</c:v>
                </c:pt>
                <c:pt idx="14">
                  <c:v>90</c:v>
                </c:pt>
                <c:pt idx="15">
                  <c:v>90</c:v>
                </c:pt>
                <c:pt idx="16">
                  <c:v>90</c:v>
                </c:pt>
                <c:pt idx="17">
                  <c:v>90</c:v>
                </c:pt>
                <c:pt idx="18">
                  <c:v>90</c:v>
                </c:pt>
                <c:pt idx="19">
                  <c:v>90</c:v>
                </c:pt>
                <c:pt idx="20">
                  <c:v>90</c:v>
                </c:pt>
                <c:pt idx="21">
                  <c:v>90</c:v>
                </c:pt>
                <c:pt idx="22">
                  <c:v>90</c:v>
                </c:pt>
                <c:pt idx="23">
                  <c:v>90</c:v>
                </c:pt>
                <c:pt idx="24">
                  <c:v>90</c:v>
                </c:pt>
                <c:pt idx="25">
                  <c:v>90</c:v>
                </c:pt>
                <c:pt idx="26">
                  <c:v>90</c:v>
                </c:pt>
                <c:pt idx="27">
                  <c:v>90</c:v>
                </c:pt>
                <c:pt idx="28">
                  <c:v>90</c:v>
                </c:pt>
                <c:pt idx="29">
                  <c:v>90</c:v>
                </c:pt>
                <c:pt idx="30">
                  <c:v>90</c:v>
                </c:pt>
                <c:pt idx="31">
                  <c:v>90</c:v>
                </c:pt>
                <c:pt idx="32">
                  <c:v>90</c:v>
                </c:pt>
                <c:pt idx="33">
                  <c:v>90</c:v>
                </c:pt>
                <c:pt idx="34">
                  <c:v>90</c:v>
                </c:pt>
                <c:pt idx="35">
                  <c:v>90</c:v>
                </c:pt>
                <c:pt idx="36">
                  <c:v>90</c:v>
                </c:pt>
                <c:pt idx="37">
                  <c:v>90</c:v>
                </c:pt>
                <c:pt idx="38">
                  <c:v>90</c:v>
                </c:pt>
                <c:pt idx="39">
                  <c:v>90</c:v>
                </c:pt>
                <c:pt idx="40">
                  <c:v>90</c:v>
                </c:pt>
                <c:pt idx="41">
                  <c:v>90</c:v>
                </c:pt>
                <c:pt idx="42">
                  <c:v>90</c:v>
                </c:pt>
                <c:pt idx="43">
                  <c:v>50</c:v>
                </c:pt>
                <c:pt idx="44">
                  <c:v>50</c:v>
                </c:pt>
                <c:pt idx="45">
                  <c:v>50</c:v>
                </c:pt>
                <c:pt idx="46">
                  <c:v>50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50</c:v>
                </c:pt>
                <c:pt idx="51">
                  <c:v>50</c:v>
                </c:pt>
                <c:pt idx="52">
                  <c:v>50</c:v>
                </c:pt>
                <c:pt idx="53">
                  <c:v>50</c:v>
                </c:pt>
                <c:pt idx="5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494000"/>
        <c:axId val="181494560"/>
      </c:areaChart>
      <c:lineChart>
        <c:grouping val="standard"/>
        <c:varyColors val="0"/>
        <c:ser>
          <c:idx val="2"/>
          <c:order val="2"/>
          <c:tx>
            <c:strRef>
              <c:f>'Power Scetch'!$I$40</c:f>
              <c:strCache>
                <c:ptCount val="1"/>
                <c:pt idx="0">
                  <c:v>High Pow</c:v>
                </c:pt>
              </c:strCache>
            </c:strRef>
          </c:tx>
          <c:spPr>
            <a:ln w="28575" cap="rnd">
              <a:solidFill>
                <a:srgbClr val="5B9BD5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'Power Scetch'!$I$41:$I$95</c:f>
              <c:numCache>
                <c:formatCode>General</c:formatCode>
                <c:ptCount val="55"/>
                <c:pt idx="0">
                  <c:v>140</c:v>
                </c:pt>
                <c:pt idx="1">
                  <c:v>140</c:v>
                </c:pt>
                <c:pt idx="2">
                  <c:v>140</c:v>
                </c:pt>
                <c:pt idx="3">
                  <c:v>140</c:v>
                </c:pt>
                <c:pt idx="4">
                  <c:v>140</c:v>
                </c:pt>
                <c:pt idx="5">
                  <c:v>140</c:v>
                </c:pt>
                <c:pt idx="6">
                  <c:v>140</c:v>
                </c:pt>
                <c:pt idx="7">
                  <c:v>140</c:v>
                </c:pt>
                <c:pt idx="8">
                  <c:v>140</c:v>
                </c:pt>
                <c:pt idx="9">
                  <c:v>140</c:v>
                </c:pt>
                <c:pt idx="10">
                  <c:v>140</c:v>
                </c:pt>
                <c:pt idx="11">
                  <c:v>140</c:v>
                </c:pt>
                <c:pt idx="12">
                  <c:v>140</c:v>
                </c:pt>
                <c:pt idx="13">
                  <c:v>140</c:v>
                </c:pt>
                <c:pt idx="14">
                  <c:v>140</c:v>
                </c:pt>
                <c:pt idx="15">
                  <c:v>140</c:v>
                </c:pt>
                <c:pt idx="16">
                  <c:v>140</c:v>
                </c:pt>
                <c:pt idx="17">
                  <c:v>140</c:v>
                </c:pt>
                <c:pt idx="18">
                  <c:v>140</c:v>
                </c:pt>
                <c:pt idx="19">
                  <c:v>140</c:v>
                </c:pt>
                <c:pt idx="20">
                  <c:v>140</c:v>
                </c:pt>
                <c:pt idx="21">
                  <c:v>140</c:v>
                </c:pt>
                <c:pt idx="22">
                  <c:v>140</c:v>
                </c:pt>
                <c:pt idx="23">
                  <c:v>140</c:v>
                </c:pt>
                <c:pt idx="24">
                  <c:v>140</c:v>
                </c:pt>
                <c:pt idx="25">
                  <c:v>140</c:v>
                </c:pt>
                <c:pt idx="26">
                  <c:v>140</c:v>
                </c:pt>
                <c:pt idx="27">
                  <c:v>140</c:v>
                </c:pt>
                <c:pt idx="28">
                  <c:v>140</c:v>
                </c:pt>
                <c:pt idx="29">
                  <c:v>140</c:v>
                </c:pt>
                <c:pt idx="30">
                  <c:v>140</c:v>
                </c:pt>
                <c:pt idx="31">
                  <c:v>140</c:v>
                </c:pt>
                <c:pt idx="32">
                  <c:v>140</c:v>
                </c:pt>
                <c:pt idx="33">
                  <c:v>140</c:v>
                </c:pt>
                <c:pt idx="34">
                  <c:v>140</c:v>
                </c:pt>
                <c:pt idx="35">
                  <c:v>140</c:v>
                </c:pt>
                <c:pt idx="36">
                  <c:v>140</c:v>
                </c:pt>
                <c:pt idx="37">
                  <c:v>140</c:v>
                </c:pt>
                <c:pt idx="38">
                  <c:v>140</c:v>
                </c:pt>
                <c:pt idx="39">
                  <c:v>140</c:v>
                </c:pt>
                <c:pt idx="40">
                  <c:v>140</c:v>
                </c:pt>
                <c:pt idx="41">
                  <c:v>140</c:v>
                </c:pt>
                <c:pt idx="42">
                  <c:v>140</c:v>
                </c:pt>
                <c:pt idx="43">
                  <c:v>140</c:v>
                </c:pt>
                <c:pt idx="44">
                  <c:v>140</c:v>
                </c:pt>
                <c:pt idx="45">
                  <c:v>140</c:v>
                </c:pt>
                <c:pt idx="46">
                  <c:v>140</c:v>
                </c:pt>
                <c:pt idx="47">
                  <c:v>140</c:v>
                </c:pt>
                <c:pt idx="48">
                  <c:v>140</c:v>
                </c:pt>
                <c:pt idx="49">
                  <c:v>140</c:v>
                </c:pt>
                <c:pt idx="50">
                  <c:v>140</c:v>
                </c:pt>
                <c:pt idx="51">
                  <c:v>140</c:v>
                </c:pt>
                <c:pt idx="52">
                  <c:v>140</c:v>
                </c:pt>
                <c:pt idx="53">
                  <c:v>140</c:v>
                </c:pt>
                <c:pt idx="54">
                  <c:v>140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'Power Scetch'!$J$40</c:f>
              <c:strCache>
                <c:ptCount val="1"/>
                <c:pt idx="0">
                  <c:v>Low Pow</c:v>
                </c:pt>
              </c:strCache>
            </c:strRef>
          </c:tx>
          <c:spPr>
            <a:ln w="25400" cap="rnd" cmpd="sng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'Power Scetch'!$J$41:$J$95</c:f>
              <c:numCache>
                <c:formatCode>General</c:formatCode>
                <c:ptCount val="55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90</c:v>
                </c:pt>
                <c:pt idx="10">
                  <c:v>90</c:v>
                </c:pt>
                <c:pt idx="11">
                  <c:v>90</c:v>
                </c:pt>
                <c:pt idx="12">
                  <c:v>90</c:v>
                </c:pt>
                <c:pt idx="13">
                  <c:v>90</c:v>
                </c:pt>
                <c:pt idx="14">
                  <c:v>90</c:v>
                </c:pt>
                <c:pt idx="15">
                  <c:v>90</c:v>
                </c:pt>
                <c:pt idx="16">
                  <c:v>90</c:v>
                </c:pt>
                <c:pt idx="17">
                  <c:v>90</c:v>
                </c:pt>
                <c:pt idx="18">
                  <c:v>90</c:v>
                </c:pt>
                <c:pt idx="19">
                  <c:v>90</c:v>
                </c:pt>
                <c:pt idx="20">
                  <c:v>90</c:v>
                </c:pt>
                <c:pt idx="21">
                  <c:v>90</c:v>
                </c:pt>
                <c:pt idx="22">
                  <c:v>90</c:v>
                </c:pt>
                <c:pt idx="23">
                  <c:v>90</c:v>
                </c:pt>
                <c:pt idx="24">
                  <c:v>90</c:v>
                </c:pt>
                <c:pt idx="25">
                  <c:v>90</c:v>
                </c:pt>
                <c:pt idx="26">
                  <c:v>90</c:v>
                </c:pt>
                <c:pt idx="27">
                  <c:v>90</c:v>
                </c:pt>
                <c:pt idx="28">
                  <c:v>90</c:v>
                </c:pt>
                <c:pt idx="29">
                  <c:v>90</c:v>
                </c:pt>
                <c:pt idx="30">
                  <c:v>90</c:v>
                </c:pt>
                <c:pt idx="31">
                  <c:v>90</c:v>
                </c:pt>
                <c:pt idx="32">
                  <c:v>90</c:v>
                </c:pt>
                <c:pt idx="33">
                  <c:v>90</c:v>
                </c:pt>
                <c:pt idx="34">
                  <c:v>90</c:v>
                </c:pt>
                <c:pt idx="35">
                  <c:v>90</c:v>
                </c:pt>
                <c:pt idx="36">
                  <c:v>90</c:v>
                </c:pt>
                <c:pt idx="37">
                  <c:v>90</c:v>
                </c:pt>
                <c:pt idx="38">
                  <c:v>90</c:v>
                </c:pt>
                <c:pt idx="39">
                  <c:v>90</c:v>
                </c:pt>
                <c:pt idx="40">
                  <c:v>90</c:v>
                </c:pt>
                <c:pt idx="41">
                  <c:v>90</c:v>
                </c:pt>
                <c:pt idx="42">
                  <c:v>90</c:v>
                </c:pt>
                <c:pt idx="43">
                  <c:v>90</c:v>
                </c:pt>
                <c:pt idx="44">
                  <c:v>90</c:v>
                </c:pt>
                <c:pt idx="45">
                  <c:v>90</c:v>
                </c:pt>
                <c:pt idx="46">
                  <c:v>90</c:v>
                </c:pt>
                <c:pt idx="47">
                  <c:v>90</c:v>
                </c:pt>
                <c:pt idx="48">
                  <c:v>90</c:v>
                </c:pt>
                <c:pt idx="49">
                  <c:v>90</c:v>
                </c:pt>
                <c:pt idx="50">
                  <c:v>90</c:v>
                </c:pt>
                <c:pt idx="51">
                  <c:v>90</c:v>
                </c:pt>
                <c:pt idx="52">
                  <c:v>90</c:v>
                </c:pt>
                <c:pt idx="53">
                  <c:v>90</c:v>
                </c:pt>
                <c:pt idx="54">
                  <c:v>90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'Power Scetch'!$K$40</c:f>
              <c:strCache>
                <c:ptCount val="1"/>
                <c:pt idx="0">
                  <c:v>Idle Power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'Power Scetch'!$K$41:$K$95</c:f>
              <c:numCache>
                <c:formatCode>General</c:formatCode>
                <c:ptCount val="5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  <c:pt idx="30">
                  <c:v>50</c:v>
                </c:pt>
                <c:pt idx="31">
                  <c:v>50</c:v>
                </c:pt>
                <c:pt idx="32">
                  <c:v>50</c:v>
                </c:pt>
                <c:pt idx="33">
                  <c:v>50</c:v>
                </c:pt>
                <c:pt idx="34">
                  <c:v>50</c:v>
                </c:pt>
                <c:pt idx="35">
                  <c:v>50</c:v>
                </c:pt>
                <c:pt idx="36">
                  <c:v>50</c:v>
                </c:pt>
                <c:pt idx="37">
                  <c:v>50</c:v>
                </c:pt>
                <c:pt idx="38">
                  <c:v>50</c:v>
                </c:pt>
                <c:pt idx="39">
                  <c:v>50</c:v>
                </c:pt>
                <c:pt idx="40">
                  <c:v>50</c:v>
                </c:pt>
                <c:pt idx="41">
                  <c:v>50</c:v>
                </c:pt>
                <c:pt idx="42">
                  <c:v>50</c:v>
                </c:pt>
                <c:pt idx="43">
                  <c:v>50</c:v>
                </c:pt>
                <c:pt idx="44">
                  <c:v>50</c:v>
                </c:pt>
                <c:pt idx="45">
                  <c:v>50</c:v>
                </c:pt>
                <c:pt idx="46">
                  <c:v>50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50</c:v>
                </c:pt>
                <c:pt idx="51">
                  <c:v>50</c:v>
                </c:pt>
                <c:pt idx="52">
                  <c:v>50</c:v>
                </c:pt>
                <c:pt idx="53">
                  <c:v>50</c:v>
                </c:pt>
                <c:pt idx="5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494000"/>
        <c:axId val="181494560"/>
      </c:lineChart>
      <c:catAx>
        <c:axId val="181494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sz="18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Time(</a:t>
                </a:r>
                <a:r>
                  <a:rPr lang="el-GR" sz="18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μ</a:t>
                </a:r>
                <a:r>
                  <a:rPr lang="en-US" sz="18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sz="1800" b="1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cap="sq">
            <a:solidFill>
              <a:schemeClr val="accent4"/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94560"/>
        <c:crosses val="autoZero"/>
        <c:auto val="0"/>
        <c:lblAlgn val="ctr"/>
        <c:lblOffset val="100"/>
        <c:tickLblSkip val="6"/>
        <c:noMultiLvlLbl val="0"/>
      </c:catAx>
      <c:valAx>
        <c:axId val="18149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Power(Watt)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9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1" i="0" u="none" strike="noStrike" kern="1200" cap="none" spc="15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cap="none" spc="15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Energy consumption</a:t>
            </a:r>
            <a:endParaRPr lang="en-US" sz="1800" b="1" i="0" u="none" strike="noStrike" kern="1200" cap="none" spc="15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1" i="0" u="none" strike="noStrike" kern="1200" cap="none" spc="15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results!$G$59</c:f>
              <c:strCache>
                <c:ptCount val="1"/>
                <c:pt idx="0">
                  <c:v>Joule/Transaction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results!$D$60:$D$64</c:f>
              <c:strCache>
                <c:ptCount val="5"/>
                <c:pt idx="0">
                  <c:v>1400</c:v>
                </c:pt>
                <c:pt idx="1">
                  <c:v>2000</c:v>
                </c:pt>
                <c:pt idx="2">
                  <c:v>2500</c:v>
                </c:pt>
                <c:pt idx="3">
                  <c:v>3000</c:v>
                </c:pt>
                <c:pt idx="4">
                  <c:v>3500</c:v>
                </c:pt>
              </c:strCache>
            </c:strRef>
          </c:cat>
          <c:val>
            <c:numRef>
              <c:f>results!$G$60:$G$64</c:f>
              <c:numCache>
                <c:formatCode>General</c:formatCode>
                <c:ptCount val="5"/>
                <c:pt idx="0">
                  <c:v>4.647576302535647E-2</c:v>
                </c:pt>
                <c:pt idx="1">
                  <c:v>4.9404307042152394E-2</c:v>
                </c:pt>
                <c:pt idx="2">
                  <c:v>5.3183393494379831E-2</c:v>
                </c:pt>
                <c:pt idx="3">
                  <c:v>5.6788578695821622E-2</c:v>
                </c:pt>
                <c:pt idx="4">
                  <c:v>7.0938086399869107E-2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499040"/>
        <c:axId val="181499600"/>
      </c:barChart>
      <c:catAx>
        <c:axId val="181499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99600"/>
        <c:crosses val="autoZero"/>
        <c:auto val="1"/>
        <c:lblAlgn val="ctr"/>
        <c:lblOffset val="100"/>
        <c:noMultiLvlLbl val="0"/>
      </c:catAx>
      <c:valAx>
        <c:axId val="181499600"/>
        <c:scaling>
          <c:orientation val="minMax"/>
          <c:min val="3.000000000000000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Joule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9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7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tx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/>
      </a:solidFill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olidFill>
        <a:schemeClr val="lt1"/>
      </a:solid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418" cy="465743"/>
          </a:xfrm>
          <a:prstGeom prst="rect">
            <a:avLst/>
          </a:prstGeom>
        </p:spPr>
        <p:txBody>
          <a:bodyPr vert="horz" lIns="87435" tIns="43718" rIns="87435" bIns="4371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902" y="1"/>
            <a:ext cx="2982418" cy="465743"/>
          </a:xfrm>
          <a:prstGeom prst="rect">
            <a:avLst/>
          </a:prstGeom>
        </p:spPr>
        <p:txBody>
          <a:bodyPr vert="horz" lIns="87435" tIns="43718" rIns="87435" bIns="43718" rtlCol="0"/>
          <a:lstStyle>
            <a:lvl1pPr algn="r">
              <a:defRPr sz="1100"/>
            </a:lvl1pPr>
          </a:lstStyle>
          <a:p>
            <a:fld id="{620A20E2-3679-4A72-8C22-444AD7453848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8"/>
            <a:ext cx="2982418" cy="465742"/>
          </a:xfrm>
          <a:prstGeom prst="rect">
            <a:avLst/>
          </a:prstGeom>
        </p:spPr>
        <p:txBody>
          <a:bodyPr vert="horz" lIns="87435" tIns="43718" rIns="87435" bIns="4371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902" y="8830658"/>
            <a:ext cx="2982418" cy="465742"/>
          </a:xfrm>
          <a:prstGeom prst="rect">
            <a:avLst/>
          </a:prstGeom>
        </p:spPr>
        <p:txBody>
          <a:bodyPr vert="horz" lIns="87435" tIns="43718" rIns="87435" bIns="43718" rtlCol="0" anchor="b"/>
          <a:lstStyle>
            <a:lvl1pPr algn="r">
              <a:defRPr sz="1100"/>
            </a:lvl1pPr>
          </a:lstStyle>
          <a:p>
            <a:fld id="{AEA73B8A-83C8-4936-BC16-B9E244F8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6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6434"/>
          </a:xfrm>
          <a:prstGeom prst="rect">
            <a:avLst/>
          </a:prstGeom>
        </p:spPr>
        <p:txBody>
          <a:bodyPr vert="horz" lIns="92428" tIns="46215" rIns="92428" bIns="46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1"/>
            <a:ext cx="2982119" cy="466434"/>
          </a:xfrm>
          <a:prstGeom prst="rect">
            <a:avLst/>
          </a:prstGeom>
        </p:spPr>
        <p:txBody>
          <a:bodyPr vert="horz" lIns="92428" tIns="46215" rIns="92428" bIns="46215" rtlCol="0"/>
          <a:lstStyle>
            <a:lvl1pPr algn="r">
              <a:defRPr sz="1200"/>
            </a:lvl1pPr>
          </a:lstStyle>
          <a:p>
            <a:fld id="{0C534F8F-DDA7-4506-AE9A-60012539FE7C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5" rIns="92428" bIns="46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28" tIns="46215" rIns="92428" bIns="462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82119" cy="466433"/>
          </a:xfrm>
          <a:prstGeom prst="rect">
            <a:avLst/>
          </a:prstGeom>
        </p:spPr>
        <p:txBody>
          <a:bodyPr vert="horz" lIns="92428" tIns="46215" rIns="92428" bIns="462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8"/>
            <a:ext cx="2982119" cy="466433"/>
          </a:xfrm>
          <a:prstGeom prst="rect">
            <a:avLst/>
          </a:prstGeom>
        </p:spPr>
        <p:txBody>
          <a:bodyPr vert="horz" lIns="92428" tIns="46215" rIns="92428" bIns="46215" rtlCol="0" anchor="b"/>
          <a:lstStyle>
            <a:lvl1pPr algn="r">
              <a:defRPr sz="1200"/>
            </a:lvl1pPr>
          </a:lstStyle>
          <a:p>
            <a:fld id="{69ED456C-155B-4879-82B7-3B36741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6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0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96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8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59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4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7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01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8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00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53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0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dirty="0" smtClean="0"/>
              <a:t>The problem is Data centers</a:t>
            </a:r>
            <a:r>
              <a:rPr lang="en-US" baseline="0" dirty="0" smtClean="0"/>
              <a:t> consume a lot of power.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baseline="0" dirty="0" smtClean="0"/>
              <a:t>According a study in 2013 from </a:t>
            </a:r>
            <a:r>
              <a:rPr lang="en-US" dirty="0"/>
              <a:t>Natural Resources Defense Council, there were 12 million servers were in US that operated in data centers in 2013. 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b="1" dirty="0"/>
              <a:t>(CLICK)</a:t>
            </a:r>
            <a:r>
              <a:rPr lang="en-US" dirty="0"/>
              <a:t>These servers consumed around 91 </a:t>
            </a:r>
            <a:r>
              <a:rPr lang="en-US" dirty="0" err="1"/>
              <a:t>tera</a:t>
            </a:r>
            <a:r>
              <a:rPr lang="en-US" dirty="0"/>
              <a:t> watt hour energy. This energy was 2% of all US energy consumption.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b="1" dirty="0"/>
              <a:t>(CLICK)</a:t>
            </a:r>
            <a:r>
              <a:rPr lang="en-US" dirty="0"/>
              <a:t>And according to projections, power consumption will be increased to 140 </a:t>
            </a:r>
            <a:r>
              <a:rPr lang="en-US" dirty="0" err="1"/>
              <a:t>tera</a:t>
            </a:r>
            <a:r>
              <a:rPr lang="en-US" dirty="0"/>
              <a:t> watts hour in 2020. Which means around 50% increase.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34" indent="-17143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34" indent="-17143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34" indent="-17143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34" indent="-171434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////////////////////////////////////////////////</a:t>
            </a:r>
          </a:p>
          <a:p>
            <a:pPr defTabSz="924285">
              <a:defRPr/>
            </a:pPr>
            <a:r>
              <a:rPr lang="en-US" dirty="0" smtClean="0"/>
              <a:t>1) Motivation - data </a:t>
            </a:r>
            <a:r>
              <a:rPr lang="en-US" dirty="0" err="1" smtClean="0"/>
              <a:t>centre</a:t>
            </a:r>
            <a:r>
              <a:rPr lang="en-US" dirty="0" smtClean="0"/>
              <a:t> power consumption - show how much power data </a:t>
            </a:r>
            <a:r>
              <a:rPr lang="en-US" dirty="0" err="1" smtClean="0"/>
              <a:t>centres</a:t>
            </a:r>
            <a:r>
              <a:rPr lang="en-US" dirty="0" smtClean="0"/>
              <a:t> consume include an actual stat and graphic to make this point </a:t>
            </a:r>
            <a:br>
              <a:rPr lang="en-US" dirty="0" smtClean="0"/>
            </a:br>
            <a:r>
              <a:rPr lang="en-US" dirty="0" smtClean="0"/>
              <a:t>////////////////////////////////////////////////</a:t>
            </a:r>
          </a:p>
          <a:p>
            <a:pPr marL="231072" indent="-231072">
              <a:buFont typeface="+mj-lt"/>
              <a:buAutoNum type="arabicPeriod"/>
            </a:pPr>
            <a:r>
              <a:rPr lang="en-US" dirty="0" smtClean="0"/>
              <a:t>Power consumption of data centers has</a:t>
            </a:r>
            <a:r>
              <a:rPr lang="en-US" baseline="0" dirty="0" smtClean="0"/>
              <a:t> been an important problem for the last decade as the number of servers is increasing rapidly.</a:t>
            </a:r>
          </a:p>
          <a:p>
            <a:pPr marL="231072" indent="-231072">
              <a:buFont typeface="+mj-lt"/>
              <a:buAutoNum type="arabicPeriod"/>
            </a:pPr>
            <a:r>
              <a:rPr lang="en-US" baseline="0" dirty="0" smtClean="0"/>
              <a:t>In 2013, just in US, there were more than 12 million servers and corresponding electricity consumption was 2% of overall US electricity consumption.</a:t>
            </a:r>
          </a:p>
          <a:p>
            <a:pPr marL="231072" indent="-231072">
              <a:buFont typeface="+mj-lt"/>
              <a:buAutoNum type="arabicPeriod"/>
            </a:pPr>
            <a:r>
              <a:rPr lang="en-US" dirty="0" smtClean="0"/>
              <a:t>Recent</a:t>
            </a:r>
            <a:r>
              <a:rPr lang="en-US" baseline="0" dirty="0" smtClean="0"/>
              <a:t> studies also show that the trend in power consumption will continue and 2020 projection shows a 50% increase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02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34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4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84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7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475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621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133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7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119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5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dirty="0" smtClean="0"/>
              <a:t>To</a:t>
            </a:r>
            <a:r>
              <a:rPr lang="en-US" baseline="0" dirty="0" smtClean="0"/>
              <a:t> understand this substantial amount od power consumption, we looked at the components of data centers. Servers’ direct electricity usage is the largest component.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baseline="0" dirty="0" smtClean="0"/>
              <a:t>In addition, the cooling devices consume a big portion of energy, where their purpose is to dissipate the server heat.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baseline="0" dirty="0" smtClean="0"/>
              <a:t>Overall, servers are the main electricity consumers, directly or indirectly.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42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6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4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156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37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4" indent="-171434" defTabSz="924285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 this work, our contribution is to</a:t>
            </a:r>
            <a:r>
              <a:rPr lang="en-US" baseline="0" dirty="0" smtClean="0"/>
              <a:t> build a more power efficient servers. We focused on two server hardware.</a:t>
            </a:r>
          </a:p>
          <a:p>
            <a:pPr marL="171434" indent="-171434" defTabSz="924285"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(CLICK)</a:t>
            </a:r>
            <a:r>
              <a:rPr lang="en-US" dirty="0" smtClean="0"/>
              <a:t>The</a:t>
            </a:r>
            <a:r>
              <a:rPr lang="en-US" baseline="0" dirty="0" smtClean="0"/>
              <a:t> first one is DBMS-managed dynamic frequency scaling where we scale CPU power according to the varying workload.</a:t>
            </a:r>
          </a:p>
          <a:p>
            <a:pPr marL="171434" indent="-171434" defTabSz="924285">
              <a:buFont typeface="Arial" panose="020B0604020202020204" pitchFamily="34" charset="0"/>
              <a:buChar char="•"/>
              <a:defRPr/>
            </a:pPr>
            <a:r>
              <a:rPr lang="en-US" b="1" baseline="0" dirty="0" smtClean="0"/>
              <a:t>(CLICK) </a:t>
            </a:r>
            <a:r>
              <a:rPr lang="en-US" b="0" baseline="0" dirty="0" smtClean="0"/>
              <a:t>And the second one is DBMS managed memory Provisioning, where we balance memory capacity and power consumption tradeoff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42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3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72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6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2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456C-155B-4879-82B7-3B36741240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6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149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7650"/>
            <a:ext cx="9144000" cy="12001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0FD0-44FF-4183-814B-F2EFE7E2370E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1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3962DF8-771D-4C4C-ADAD-7DD418A32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0" y="3387504"/>
            <a:ext cx="9144000" cy="408894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Isosceles Triangle 8"/>
          <p:cNvSpPr/>
          <p:nvPr userDrawn="1"/>
        </p:nvSpPr>
        <p:spPr>
          <a:xfrm>
            <a:off x="9693730" y="5367800"/>
            <a:ext cx="2498271" cy="14902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8" y="6128644"/>
            <a:ext cx="2103399" cy="83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8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C8E4-39C2-45EC-9096-38FF75264244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16DC-D014-481C-ABEC-9F35B9AF85FA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19" y="2"/>
            <a:ext cx="95596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170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3962DF8-771D-4C4C-ADAD-7DD418A32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>
            <a:off x="9693730" y="5367800"/>
            <a:ext cx="2498271" cy="14902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8" y="6128644"/>
            <a:ext cx="2103399" cy="83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90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938E-A2DF-4AEA-A4A7-53A5CE7BC93A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47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B7E-D3F6-4C67-A50F-47739C3B6161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F61A-93DF-41C9-A64C-2AE16D550220}" type="datetime1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0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036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93A5-8CE3-442B-A626-43221690F7FE}" type="datetime1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9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C8F9-4709-46D1-8606-3AEE04E6B02A}" type="datetime1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305C-0C73-4A6D-AA99-257BAFD0E52F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9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68F-6ABE-438C-9D98-9A5EDF7CCD0F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2BA73-F9E5-45A1-9893-3EED5E6A3497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2DF8-771D-4C4C-ADAD-7DD418A32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2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Towards Dynamic Green-Sizing for Database Servers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Mustafa </a:t>
            </a:r>
            <a:r>
              <a:rPr lang="en-US" dirty="0" err="1"/>
              <a:t>Korkmaz</a:t>
            </a:r>
            <a:r>
              <a:rPr lang="en-US" dirty="0"/>
              <a:t>, Alexey </a:t>
            </a:r>
            <a:r>
              <a:rPr lang="en-US" dirty="0" err="1" smtClean="0"/>
              <a:t>Karyakin</a:t>
            </a:r>
            <a:r>
              <a:rPr lang="en-US" dirty="0" smtClean="0"/>
              <a:t>, Martin </a:t>
            </a:r>
            <a:r>
              <a:rPr lang="en-US" dirty="0" err="1"/>
              <a:t>Karsten</a:t>
            </a:r>
            <a:r>
              <a:rPr lang="en-US" dirty="0"/>
              <a:t>, Kenneth Salem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University of Waterloo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18" y="2"/>
            <a:ext cx="9874331" cy="1325563"/>
          </a:xfrm>
        </p:spPr>
        <p:txBody>
          <a:bodyPr/>
          <a:lstStyle/>
          <a:p>
            <a:r>
              <a:rPr lang="en-US" dirty="0" smtClean="0"/>
              <a:t>Dynamic Voltage Frequency Scaling (DVFS)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CPUs Support Multiple Frequency Levels</a:t>
            </a:r>
          </a:p>
          <a:p>
            <a:r>
              <a:rPr lang="en-US" dirty="0"/>
              <a:t>Can </a:t>
            </a:r>
            <a:r>
              <a:rPr lang="en-US" dirty="0" smtClean="0"/>
              <a:t>Be Adjusted Dynamically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90188"/>
              </p:ext>
            </p:extLst>
          </p:nvPr>
        </p:nvGraphicFramePr>
        <p:xfrm>
          <a:off x="4557014" y="3417710"/>
          <a:ext cx="3077973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13956"/>
                <a:gridCol w="947039"/>
                <a:gridCol w="121697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AMD</a:t>
                      </a:r>
                      <a:r>
                        <a:rPr lang="en-US" baseline="0" dirty="0" smtClean="0"/>
                        <a:t> FX 6300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Voltage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Frequency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1.225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1.125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1.025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 GHz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7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DVFS </a:t>
            </a:r>
            <a:r>
              <a:rPr lang="en-US" dirty="0"/>
              <a:t>M</a:t>
            </a:r>
            <a:r>
              <a:rPr lang="en-US" dirty="0" smtClean="0"/>
              <a:t>anagements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Kernel Supports DVFS Governors</a:t>
            </a:r>
          </a:p>
          <a:p>
            <a:r>
              <a:rPr lang="en-US" dirty="0" smtClean="0"/>
              <a:t>Static, Dynamic Governors</a:t>
            </a:r>
          </a:p>
          <a:p>
            <a:r>
              <a:rPr lang="en-US" dirty="0" smtClean="0"/>
              <a:t>Dynamic </a:t>
            </a:r>
            <a:r>
              <a:rPr lang="en-US" dirty="0"/>
              <a:t>G</a:t>
            </a:r>
            <a:r>
              <a:rPr lang="en-US" dirty="0" smtClean="0"/>
              <a:t>overnors</a:t>
            </a:r>
          </a:p>
          <a:p>
            <a:pPr lvl="1"/>
            <a:r>
              <a:rPr lang="en-US" dirty="0" smtClean="0"/>
              <a:t>Sample CPU utilization</a:t>
            </a:r>
          </a:p>
          <a:p>
            <a:pPr lvl="1"/>
            <a:r>
              <a:rPr lang="en-US" dirty="0" smtClean="0"/>
              <a:t>Difference between samples for decision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DBMS-Managed DVFS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Varying Load</a:t>
            </a:r>
          </a:p>
          <a:p>
            <a:r>
              <a:rPr lang="en-US" dirty="0" smtClean="0"/>
              <a:t>Transaction Latency </a:t>
            </a:r>
          </a:p>
          <a:p>
            <a:r>
              <a:rPr lang="en-US" dirty="0" smtClean="0"/>
              <a:t>Our Approach:</a:t>
            </a:r>
          </a:p>
          <a:p>
            <a:r>
              <a:rPr lang="en-US" dirty="0" smtClean="0"/>
              <a:t>Exploit Latency Budget Except at Peak Load</a:t>
            </a:r>
          </a:p>
          <a:p>
            <a:pPr lvl="1"/>
            <a:r>
              <a:rPr lang="en-US" dirty="0" smtClean="0"/>
              <a:t>Slow down the execution</a:t>
            </a:r>
          </a:p>
          <a:p>
            <a:pPr lvl="1"/>
            <a:r>
              <a:rPr lang="en-US" dirty="0" smtClean="0"/>
              <a:t>Stay under latency budget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697896"/>
              </p:ext>
            </p:extLst>
          </p:nvPr>
        </p:nvGraphicFramePr>
        <p:xfrm>
          <a:off x="1432596" y="2121876"/>
          <a:ext cx="9047836" cy="451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Freeform 32"/>
          <p:cNvSpPr/>
          <p:nvPr/>
        </p:nvSpPr>
        <p:spPr>
          <a:xfrm>
            <a:off x="2330112" y="4023360"/>
            <a:ext cx="7771598" cy="1728186"/>
          </a:xfrm>
          <a:custGeom>
            <a:avLst/>
            <a:gdLst>
              <a:gd name="connsiteX0" fmla="*/ 0 w 7771598"/>
              <a:gd name="connsiteY0" fmla="*/ 0 h 1728186"/>
              <a:gd name="connsiteX1" fmla="*/ 6075818 w 7771598"/>
              <a:gd name="connsiteY1" fmla="*/ 0 h 1728186"/>
              <a:gd name="connsiteX2" fmla="*/ 6075818 w 7771598"/>
              <a:gd name="connsiteY2" fmla="*/ 70261 h 1728186"/>
              <a:gd name="connsiteX3" fmla="*/ 6248735 w 7771598"/>
              <a:gd name="connsiteY3" fmla="*/ 739930 h 1728186"/>
              <a:gd name="connsiteX4" fmla="*/ 6075818 w 7771598"/>
              <a:gd name="connsiteY4" fmla="*/ 739930 h 1728186"/>
              <a:gd name="connsiteX5" fmla="*/ 6075818 w 7771598"/>
              <a:gd name="connsiteY5" fmla="*/ 748253 h 1728186"/>
              <a:gd name="connsiteX6" fmla="*/ 7771598 w 7771598"/>
              <a:gd name="connsiteY6" fmla="*/ 748253 h 1728186"/>
              <a:gd name="connsiteX7" fmla="*/ 7771598 w 7771598"/>
              <a:gd name="connsiteY7" fmla="*/ 1728186 h 1728186"/>
              <a:gd name="connsiteX8" fmla="*/ 0 w 7771598"/>
              <a:gd name="connsiteY8" fmla="*/ 1728186 h 172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598" h="1728186">
                <a:moveTo>
                  <a:pt x="0" y="0"/>
                </a:moveTo>
                <a:lnTo>
                  <a:pt x="6075818" y="0"/>
                </a:lnTo>
                <a:lnTo>
                  <a:pt x="6075818" y="70261"/>
                </a:lnTo>
                <a:lnTo>
                  <a:pt x="6248735" y="739930"/>
                </a:lnTo>
                <a:lnTo>
                  <a:pt x="6075818" y="739930"/>
                </a:lnTo>
                <a:lnTo>
                  <a:pt x="6075818" y="748253"/>
                </a:lnTo>
                <a:lnTo>
                  <a:pt x="7771598" y="748253"/>
                </a:lnTo>
                <a:lnTo>
                  <a:pt x="7771598" y="1728186"/>
                </a:lnTo>
                <a:lnTo>
                  <a:pt x="0" y="1728186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                    Energy: 0.04 joule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330113" y="3043990"/>
            <a:ext cx="7771598" cy="2707556"/>
          </a:xfrm>
          <a:custGeom>
            <a:avLst/>
            <a:gdLst>
              <a:gd name="connsiteX0" fmla="*/ 4188243 w 7771598"/>
              <a:gd name="connsiteY0" fmla="*/ 71788 h 2707556"/>
              <a:gd name="connsiteX1" fmla="*/ 4323100 w 7771598"/>
              <a:gd name="connsiteY1" fmla="*/ 1743426 h 2707556"/>
              <a:gd name="connsiteX2" fmla="*/ 4188243 w 7771598"/>
              <a:gd name="connsiteY2" fmla="*/ 1743426 h 2707556"/>
              <a:gd name="connsiteX3" fmla="*/ 0 w 7771598"/>
              <a:gd name="connsiteY3" fmla="*/ 0 h 2707556"/>
              <a:gd name="connsiteX4" fmla="*/ 4180114 w 7771598"/>
              <a:gd name="connsiteY4" fmla="*/ 0 h 2707556"/>
              <a:gd name="connsiteX5" fmla="*/ 4180114 w 7771598"/>
              <a:gd name="connsiteY5" fmla="*/ 1746888 h 2707556"/>
              <a:gd name="connsiteX6" fmla="*/ 7771598 w 7771598"/>
              <a:gd name="connsiteY6" fmla="*/ 1746888 h 2707556"/>
              <a:gd name="connsiteX7" fmla="*/ 7771598 w 7771598"/>
              <a:gd name="connsiteY7" fmla="*/ 2707556 h 2707556"/>
              <a:gd name="connsiteX8" fmla="*/ 0 w 7771598"/>
              <a:gd name="connsiteY8" fmla="*/ 2707556 h 270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598" h="2707556">
                <a:moveTo>
                  <a:pt x="4188243" y="71788"/>
                </a:moveTo>
                <a:lnTo>
                  <a:pt x="4323100" y="1743426"/>
                </a:lnTo>
                <a:lnTo>
                  <a:pt x="4188243" y="1743426"/>
                </a:lnTo>
                <a:close/>
                <a:moveTo>
                  <a:pt x="0" y="0"/>
                </a:moveTo>
                <a:lnTo>
                  <a:pt x="4180114" y="0"/>
                </a:lnTo>
                <a:lnTo>
                  <a:pt x="4180114" y="1746888"/>
                </a:lnTo>
                <a:lnTo>
                  <a:pt x="7771598" y="1746888"/>
                </a:lnTo>
                <a:lnTo>
                  <a:pt x="7771598" y="2707556"/>
                </a:lnTo>
                <a:lnTo>
                  <a:pt x="0" y="2707556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    Energy 0.07 joule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Slowing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Frequency is More Power Efficient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991600" y="15525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High: 0.07 joule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991600" y="184961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Low: 0.04 joule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5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5" grpId="0" animBg="1"/>
      <p:bldP spid="2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Scale Power in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Frequency Before a Transaction Executes</a:t>
            </a:r>
          </a:p>
          <a:p>
            <a:r>
              <a:rPr lang="en-US" dirty="0" smtClean="0"/>
              <a:t>Predict Response Time for Each Waiting Transaction</a:t>
            </a:r>
          </a:p>
          <a:p>
            <a:r>
              <a:rPr lang="en-US" dirty="0" smtClean="0"/>
              <a:t>Select CPU Frequency Level</a:t>
            </a:r>
          </a:p>
          <a:p>
            <a:pPr lvl="1"/>
            <a:r>
              <a:rPr lang="en-US" dirty="0" smtClean="0"/>
              <a:t>Stay under latency budget</a:t>
            </a:r>
          </a:p>
          <a:p>
            <a:pPr lvl="1"/>
            <a:r>
              <a:rPr lang="en-US" dirty="0" smtClean="0"/>
              <a:t>Slowest possible</a:t>
            </a:r>
          </a:p>
          <a:p>
            <a:r>
              <a:rPr lang="en-US" dirty="0" smtClean="0"/>
              <a:t>Emergency</a:t>
            </a:r>
          </a:p>
          <a:p>
            <a:pPr lvl="1"/>
            <a:r>
              <a:rPr lang="en-US" dirty="0" smtClean="0"/>
              <a:t>High number of waiting transaction</a:t>
            </a:r>
          </a:p>
          <a:p>
            <a:pPr lvl="1"/>
            <a:r>
              <a:rPr lang="en-US" dirty="0" smtClean="0"/>
              <a:t>Set maximum frequency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DVFS in Shore-MT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Worker thread</a:t>
            </a:r>
          </a:p>
          <a:p>
            <a:pPr lvl="1"/>
            <a:r>
              <a:rPr lang="en-US" dirty="0" smtClean="0"/>
              <a:t>Has a transaction wait queue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pinned to a </a:t>
            </a:r>
            <a:r>
              <a:rPr lang="en-US" dirty="0" smtClean="0"/>
              <a:t>core</a:t>
            </a:r>
          </a:p>
          <a:p>
            <a:pPr lvl="1"/>
            <a:r>
              <a:rPr lang="en-US" dirty="0" smtClean="0"/>
              <a:t>Controls core frequency level</a:t>
            </a:r>
          </a:p>
          <a:p>
            <a:pPr marL="457189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993238" y="3669683"/>
            <a:ext cx="1885244" cy="1885244"/>
            <a:chOff x="4278489" y="3217335"/>
            <a:chExt cx="1885244" cy="1885244"/>
          </a:xfrm>
        </p:grpSpPr>
        <p:sp>
          <p:nvSpPr>
            <p:cNvPr id="73" name="Rectangle 72"/>
            <p:cNvSpPr/>
            <p:nvPr/>
          </p:nvSpPr>
          <p:spPr>
            <a:xfrm>
              <a:off x="4278489" y="3217335"/>
              <a:ext cx="1885244" cy="18852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402667" y="3296356"/>
              <a:ext cx="530578" cy="5305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Core 3</a:t>
              </a:r>
              <a:endParaRPr lang="en-US" sz="14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02667" y="3894668"/>
              <a:ext cx="530578" cy="5305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Core 2</a:t>
              </a:r>
              <a:endParaRPr lang="en-US" sz="14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02667" y="4492980"/>
              <a:ext cx="530578" cy="5305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Core 1</a:t>
              </a:r>
              <a:endParaRPr lang="en-US" sz="14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20267" y="3296356"/>
              <a:ext cx="530578" cy="5305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Core 4</a:t>
              </a:r>
              <a:endParaRPr lang="en-US" sz="14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20267" y="3894668"/>
              <a:ext cx="530578" cy="5305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Core 5</a:t>
              </a:r>
              <a:endParaRPr lang="en-US" sz="14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520267" y="4492980"/>
              <a:ext cx="530578" cy="5305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Core 6</a:t>
              </a:r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87017" y="3181087"/>
            <a:ext cx="5396089" cy="383821"/>
            <a:chOff x="2669822" y="3798714"/>
            <a:chExt cx="5396089" cy="383821"/>
          </a:xfrm>
        </p:grpSpPr>
        <p:sp>
          <p:nvSpPr>
            <p:cNvPr id="67" name="Rectangle 66"/>
            <p:cNvSpPr/>
            <p:nvPr/>
          </p:nvSpPr>
          <p:spPr>
            <a:xfrm>
              <a:off x="2669822" y="3798714"/>
              <a:ext cx="739423" cy="3838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Worker 1</a:t>
              </a:r>
              <a:endParaRPr lang="en-US" sz="1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601155" y="3798714"/>
              <a:ext cx="739423" cy="3838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Worker 2</a:t>
              </a:r>
              <a:endParaRPr lang="en-US" sz="14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532488" y="3798714"/>
              <a:ext cx="739423" cy="3838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Worker 3</a:t>
              </a:r>
              <a:endParaRPr lang="en-US" sz="1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463821" y="3798714"/>
              <a:ext cx="739423" cy="3838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Worker 4</a:t>
              </a:r>
              <a:endParaRPr lang="en-US" sz="14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395154" y="3798714"/>
              <a:ext cx="739423" cy="3838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Worker 5</a:t>
              </a:r>
              <a:endParaRPr lang="en-US" sz="1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326488" y="3798714"/>
              <a:ext cx="739423" cy="38382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Worker 6</a:t>
              </a:r>
              <a:endParaRPr lang="en-US" sz="1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406974" y="2447661"/>
            <a:ext cx="4956174" cy="671691"/>
            <a:chOff x="6406974" y="2447661"/>
            <a:chExt cx="4956174" cy="671691"/>
          </a:xfrm>
        </p:grpSpPr>
        <p:grpSp>
          <p:nvGrpSpPr>
            <p:cNvPr id="13" name="Group 12"/>
            <p:cNvGrpSpPr/>
            <p:nvPr/>
          </p:nvGrpSpPr>
          <p:grpSpPr>
            <a:xfrm>
              <a:off x="6406974" y="2447661"/>
              <a:ext cx="299508" cy="671691"/>
              <a:chOff x="2624667" y="2438399"/>
              <a:chExt cx="417688" cy="67169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624667" y="2438399"/>
                <a:ext cx="417688" cy="671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624667" y="2441574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624667" y="270898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624667" y="2842683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624667" y="2976386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624667" y="311009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624667" y="2575277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7338307" y="2447661"/>
              <a:ext cx="299508" cy="671691"/>
              <a:chOff x="2624667" y="2438399"/>
              <a:chExt cx="417688" cy="671691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624667" y="2438399"/>
                <a:ext cx="417688" cy="671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2624667" y="2441574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624667" y="270898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624667" y="2842683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624667" y="2976386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624667" y="311009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624667" y="2575277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1063640" y="2447661"/>
              <a:ext cx="299508" cy="671691"/>
              <a:chOff x="2624667" y="2438399"/>
              <a:chExt cx="417688" cy="671691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624667" y="2438399"/>
                <a:ext cx="417688" cy="671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2624667" y="2441574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624667" y="270898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624667" y="2842683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624667" y="2976386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624667" y="311009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624667" y="2575277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8269640" y="2447661"/>
              <a:ext cx="299508" cy="671691"/>
              <a:chOff x="2624667" y="2438399"/>
              <a:chExt cx="417688" cy="67169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624667" y="2438399"/>
                <a:ext cx="417688" cy="671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2624667" y="2441574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624667" y="270898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624667" y="2842683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624667" y="2976386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624667" y="311009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624667" y="2575277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10132306" y="2447661"/>
              <a:ext cx="299508" cy="671691"/>
              <a:chOff x="2624667" y="2438399"/>
              <a:chExt cx="417688" cy="671691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624667" y="2438399"/>
                <a:ext cx="417688" cy="671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2624667" y="2441574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624667" y="270898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624667" y="2842683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624667" y="2976386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624667" y="311009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624667" y="2575277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9200973" y="2447661"/>
              <a:ext cx="299508" cy="671691"/>
              <a:chOff x="2624667" y="2438399"/>
              <a:chExt cx="417688" cy="67169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624667" y="2438399"/>
                <a:ext cx="417688" cy="671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624667" y="2441574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624667" y="270898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624667" y="2842683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624667" y="2976386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624667" y="3110090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624667" y="2575277"/>
                <a:ext cx="4176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6556729" y="3564908"/>
            <a:ext cx="4656666" cy="1645709"/>
            <a:chOff x="6556729" y="3564908"/>
            <a:chExt cx="4656666" cy="1645709"/>
          </a:xfrm>
        </p:grpSpPr>
        <p:cxnSp>
          <p:nvCxnSpPr>
            <p:cNvPr id="19" name="Straight Arrow Connector 18"/>
            <p:cNvCxnSpPr>
              <a:stCxn id="67" idx="2"/>
            </p:cNvCxnSpPr>
            <p:nvPr/>
          </p:nvCxnSpPr>
          <p:spPr>
            <a:xfrm>
              <a:off x="6556729" y="3564908"/>
              <a:ext cx="1537051" cy="1645709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8" idx="2"/>
              <a:endCxn id="75" idx="1"/>
            </p:cNvCxnSpPr>
            <p:nvPr/>
          </p:nvCxnSpPr>
          <p:spPr>
            <a:xfrm>
              <a:off x="7488062" y="3564908"/>
              <a:ext cx="629354" cy="1047397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9" idx="2"/>
              <a:endCxn id="74" idx="0"/>
            </p:cNvCxnSpPr>
            <p:nvPr/>
          </p:nvCxnSpPr>
          <p:spPr>
            <a:xfrm flipH="1">
              <a:off x="8382705" y="3564908"/>
              <a:ext cx="36690" cy="18379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0" idx="2"/>
              <a:endCxn id="77" idx="0"/>
            </p:cNvCxnSpPr>
            <p:nvPr/>
          </p:nvCxnSpPr>
          <p:spPr>
            <a:xfrm>
              <a:off x="9350728" y="3564908"/>
              <a:ext cx="149577" cy="18379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1" idx="2"/>
              <a:endCxn id="78" idx="3"/>
            </p:cNvCxnSpPr>
            <p:nvPr/>
          </p:nvCxnSpPr>
          <p:spPr>
            <a:xfrm flipH="1">
              <a:off x="9765594" y="3564908"/>
              <a:ext cx="516467" cy="1047397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2" idx="2"/>
              <a:endCxn id="79" idx="3"/>
            </p:cNvCxnSpPr>
            <p:nvPr/>
          </p:nvCxnSpPr>
          <p:spPr>
            <a:xfrm flipH="1">
              <a:off x="9765594" y="3564908"/>
              <a:ext cx="1447801" cy="1645709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668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arallelogram 49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</a:t>
            </a:r>
            <a:r>
              <a:rPr lang="en-US" dirty="0" smtClean="0"/>
              <a:t>Aware </a:t>
            </a:r>
            <a:r>
              <a:rPr lang="en-US" dirty="0"/>
              <a:t>P-State </a:t>
            </a:r>
            <a:r>
              <a:rPr lang="en-US" dirty="0" smtClean="0"/>
              <a:t>Selection - </a:t>
            </a:r>
            <a:r>
              <a:rPr lang="en-US" b="1" dirty="0" smtClean="0"/>
              <a:t>LAPS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21" name="Cube 20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31" name="Cube 30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11707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6667501" y="3267977"/>
            <a:ext cx="409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Trx1 For P4: 150+ 270 = 420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758984" y="3431905"/>
            <a:ext cx="2016904" cy="622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38679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Oval 64"/>
          <p:cNvSpPr/>
          <p:nvPr/>
        </p:nvSpPr>
        <p:spPr>
          <a:xfrm>
            <a:off x="2860112" y="1209675"/>
            <a:ext cx="2016904" cy="95536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786217" y="3246562"/>
            <a:ext cx="929149" cy="3521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16200000">
            <a:off x="8048114" y="3129222"/>
            <a:ext cx="79074" cy="350242"/>
          </a:xfrm>
          <a:prstGeom prst="rightBrace">
            <a:avLst>
              <a:gd name="adj1" fmla="val 10839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90728" y="2661321"/>
            <a:ext cx="1152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Wait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Time</a:t>
            </a:r>
            <a:endParaRPr lang="en-US" sz="1400" dirty="0"/>
          </a:p>
        </p:txBody>
      </p:sp>
      <p:sp>
        <p:nvSpPr>
          <p:cNvPr id="24" name="Right Brace 23"/>
          <p:cNvSpPr/>
          <p:nvPr/>
        </p:nvSpPr>
        <p:spPr>
          <a:xfrm rot="16200000">
            <a:off x="8552294" y="3101171"/>
            <a:ext cx="130091" cy="346629"/>
          </a:xfrm>
          <a:prstGeom prst="rightBrace">
            <a:avLst>
              <a:gd name="adj1" fmla="val 10839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66219" y="2620489"/>
            <a:ext cx="1152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Service Time Prediction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476500" y="3554012"/>
            <a:ext cx="6145981" cy="18931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8132953" y="3513180"/>
            <a:ext cx="2061010" cy="110928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9081626" y="3664284"/>
            <a:ext cx="2016904" cy="178401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5" grpId="0" animBg="1"/>
      <p:bldP spid="66" grpId="0" animBg="1"/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rallelogram 21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922088" y="3267977"/>
            <a:ext cx="4844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 is fast enough for Trx</a:t>
            </a:r>
            <a:r>
              <a:rPr lang="en-US" dirty="0"/>
              <a:t>1</a:t>
            </a:r>
            <a:r>
              <a:rPr lang="en-US" dirty="0" smtClean="0"/>
              <a:t>, Check next transaction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85034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50597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8096250" y="2216461"/>
            <a:ext cx="717307" cy="44971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Cube 24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26" name="Cube 25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27" name="Cube 26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012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620125" y="3267977"/>
            <a:ext cx="21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Trx2 using P4 = 670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96420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50597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39"/>
          <p:cNvSpPr/>
          <p:nvPr/>
        </p:nvSpPr>
        <p:spPr>
          <a:xfrm>
            <a:off x="734920" y="3431905"/>
            <a:ext cx="2016904" cy="622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860112" y="1209675"/>
            <a:ext cx="2016904" cy="95536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837543" y="3263746"/>
            <a:ext cx="929149" cy="3521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ube 23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25" name="Cube 24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26" name="Cube 25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  <p:sp>
        <p:nvSpPr>
          <p:cNvPr id="39" name="Oval 38"/>
          <p:cNvSpPr/>
          <p:nvPr/>
        </p:nvSpPr>
        <p:spPr>
          <a:xfrm>
            <a:off x="9081626" y="3664284"/>
            <a:ext cx="2016904" cy="178401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14322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124576" y="3267977"/>
            <a:ext cx="46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 is not </a:t>
            </a:r>
            <a:r>
              <a:rPr lang="en-US" dirty="0"/>
              <a:t>Fast Enough! Try next Frequency Level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4953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50597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be 17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19" name="Cube 18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23" name="Cube 22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94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865496"/>
              </p:ext>
            </p:extLst>
          </p:nvPr>
        </p:nvGraphicFramePr>
        <p:xfrm>
          <a:off x="5429250" y="1550311"/>
          <a:ext cx="5924550" cy="355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Power </a:t>
            </a:r>
            <a:r>
              <a:rPr lang="en-US" dirty="0"/>
              <a:t>C</a:t>
            </a:r>
            <a:r>
              <a:rPr lang="en-US" dirty="0" smtClean="0"/>
              <a:t>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in 2013</a:t>
            </a:r>
          </a:p>
          <a:p>
            <a:pPr lvl="1"/>
            <a:r>
              <a:rPr lang="en-US" dirty="0" smtClean="0"/>
              <a:t>12 million Servers</a:t>
            </a:r>
          </a:p>
          <a:p>
            <a:pPr lvl="1"/>
            <a:r>
              <a:rPr lang="en-US" dirty="0" smtClean="0"/>
              <a:t>%2 of all electricity</a:t>
            </a:r>
          </a:p>
          <a:p>
            <a:pPr lvl="1"/>
            <a:r>
              <a:rPr lang="en-US" dirty="0" smtClean="0"/>
              <a:t>Keeps Increasing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810" y="6607812"/>
            <a:ext cx="5132634" cy="320671"/>
          </a:xfrm>
        </p:spPr>
        <p:txBody>
          <a:bodyPr/>
          <a:lstStyle/>
          <a:p>
            <a:r>
              <a:rPr lang="en-US" dirty="0"/>
              <a:t>Data Center Efficiency </a:t>
            </a:r>
            <a:r>
              <a:rPr lang="en-US" dirty="0" smtClean="0"/>
              <a:t>Assessment, National Resources Defense Council, 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46821" y="2720340"/>
            <a:ext cx="868680" cy="224028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29454" y="1825625"/>
            <a:ext cx="1069075" cy="309308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6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21" name="Cube 20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31" name="Cube 30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8562975" y="3267977"/>
            <a:ext cx="2203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Trx2 using P3 = 530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699793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35701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7335938" y="3637309"/>
            <a:ext cx="2016904" cy="178401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4920" y="3431905"/>
            <a:ext cx="2016904" cy="622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60112" y="1209675"/>
            <a:ext cx="2016904" cy="95536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837543" y="3255855"/>
            <a:ext cx="929149" cy="3521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3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1.25E-6 -0.04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905375" y="3267977"/>
            <a:ext cx="630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 </a:t>
            </a:r>
            <a:r>
              <a:rPr lang="en-US" dirty="0"/>
              <a:t>is fast enough for </a:t>
            </a:r>
            <a:r>
              <a:rPr lang="en-US" dirty="0" smtClean="0"/>
              <a:t>Trx2, set next P-State, </a:t>
            </a:r>
            <a:r>
              <a:rPr lang="en-US" dirty="0"/>
              <a:t>Check next transaction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46200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8096250" y="2216461"/>
            <a:ext cx="717307" cy="44971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ube 18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23" name="Cube 22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24" name="Cube 23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537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53983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562975" y="3267977"/>
            <a:ext cx="2203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Trx3 using P3 = 660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96594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01550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734920" y="3071153"/>
            <a:ext cx="2016904" cy="622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0112" y="1209675"/>
            <a:ext cx="2016904" cy="95536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837543" y="3255855"/>
            <a:ext cx="929149" cy="3521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34" name="Cube 33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35" name="Cube 34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  <p:sp>
        <p:nvSpPr>
          <p:cNvPr id="28" name="Oval 27"/>
          <p:cNvSpPr/>
          <p:nvPr/>
        </p:nvSpPr>
        <p:spPr>
          <a:xfrm>
            <a:off x="7335938" y="3649431"/>
            <a:ext cx="2016904" cy="178401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8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-0.13828 0.0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4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819776" y="3267977"/>
            <a:ext cx="4946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 is not Fast Enough! Try next Frequency Level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86704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58929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ube 17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19" name="Cube 18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23" name="Cube 22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20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52023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601075" y="3267977"/>
            <a:ext cx="216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Trx3 using P2 = 510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866295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10645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758984" y="3058253"/>
            <a:ext cx="2016904" cy="6223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0112" y="1209675"/>
            <a:ext cx="2016904" cy="95536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837543" y="3259100"/>
            <a:ext cx="929149" cy="3521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34" name="Cube 33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35" name="Cube 34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  <p:sp>
        <p:nvSpPr>
          <p:cNvPr id="28" name="Oval 27"/>
          <p:cNvSpPr/>
          <p:nvPr/>
        </p:nvSpPr>
        <p:spPr>
          <a:xfrm>
            <a:off x="5650871" y="3595965"/>
            <a:ext cx="2016904" cy="178401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6 L -1.875E-6 -0.04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arallelogram 23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48400" y="3267977"/>
            <a:ext cx="451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 is fast </a:t>
            </a:r>
            <a:r>
              <a:rPr lang="en-US" dirty="0"/>
              <a:t>enough for </a:t>
            </a:r>
            <a:r>
              <a:rPr lang="en-US" dirty="0" smtClean="0"/>
              <a:t>Trx3, </a:t>
            </a:r>
            <a:r>
              <a:rPr lang="en-US" dirty="0"/>
              <a:t>set next P-State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1116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8505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ube 16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18" name="Cube 17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19" name="Cube 18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04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21" name="Cube 20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31" name="Cube 30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210176" y="3267977"/>
            <a:ext cx="555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Trxs</a:t>
            </a:r>
            <a:r>
              <a:rPr lang="en-US" dirty="0" smtClean="0"/>
              <a:t> visited, change state to P2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33759"/>
              </p:ext>
            </p:extLst>
          </p:nvPr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11215"/>
              </p:ext>
            </p:extLst>
          </p:nvPr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51412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7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2571749" y="4543424"/>
            <a:ext cx="8926723" cy="750011"/>
          </a:xfrm>
          <a:prstGeom prst="parallelogram">
            <a:avLst>
              <a:gd name="adj" fmla="val 60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851660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Aware P-State Selection - </a:t>
            </a:r>
            <a:r>
              <a:rPr lang="en-US" b="1" dirty="0"/>
              <a:t>LAPS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138428" y="4148941"/>
            <a:ext cx="720089" cy="367508"/>
          </a:xfrm>
          <a:prstGeom prst="rightArrow">
            <a:avLst>
              <a:gd name="adj1" fmla="val 31339"/>
              <a:gd name="adj2" fmla="val 9043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210176" y="3267977"/>
            <a:ext cx="555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Trx1 under P2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25326"/>
              </p:ext>
            </p:extLst>
          </p:nvPr>
        </p:nvGraphicFramePr>
        <p:xfrm>
          <a:off x="469818" y="1325565"/>
          <a:ext cx="2490812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45406"/>
                <a:gridCol w="124540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Time Prediction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P-State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048000" y="1336162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7615822" y="1894755"/>
          <a:ext cx="1676400" cy="736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76400"/>
              </a:tblGrid>
              <a:tr h="3129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P-State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be 15"/>
          <p:cNvSpPr/>
          <p:nvPr/>
        </p:nvSpPr>
        <p:spPr>
          <a:xfrm>
            <a:off x="5922088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3</a:t>
            </a:r>
          </a:p>
          <a:p>
            <a:pPr algn="ctr"/>
            <a:r>
              <a:rPr lang="en-US" sz="1600" dirty="0" smtClean="0"/>
              <a:t>Wait: 60</a:t>
            </a:r>
            <a:endParaRPr lang="en-US" sz="1600" dirty="0"/>
          </a:p>
        </p:txBody>
      </p:sp>
      <p:sp>
        <p:nvSpPr>
          <p:cNvPr id="18" name="Cube 17"/>
          <p:cNvSpPr/>
          <p:nvPr/>
        </p:nvSpPr>
        <p:spPr>
          <a:xfrm>
            <a:off x="7607155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2</a:t>
            </a:r>
          </a:p>
          <a:p>
            <a:pPr algn="ctr"/>
            <a:r>
              <a:rPr lang="en-US" sz="1600" dirty="0" smtClean="0"/>
              <a:t>Wait: 130</a:t>
            </a:r>
            <a:endParaRPr lang="en-US" sz="1600" dirty="0"/>
          </a:p>
        </p:txBody>
      </p:sp>
      <p:sp>
        <p:nvSpPr>
          <p:cNvPr id="19" name="Cube 18"/>
          <p:cNvSpPr/>
          <p:nvPr/>
        </p:nvSpPr>
        <p:spPr>
          <a:xfrm>
            <a:off x="9292222" y="4006780"/>
            <a:ext cx="1474470" cy="977482"/>
          </a:xfrm>
          <a:prstGeom prst="cube">
            <a:avLst>
              <a:gd name="adj" fmla="val 10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Trx</a:t>
            </a:r>
            <a:r>
              <a:rPr lang="en-US" sz="1600" dirty="0" smtClean="0"/>
              <a:t> 1</a:t>
            </a:r>
          </a:p>
          <a:p>
            <a:pPr algn="ctr"/>
            <a:r>
              <a:rPr lang="en-US" sz="1600" dirty="0" smtClean="0"/>
              <a:t>Wait: 150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116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System:</a:t>
            </a:r>
          </a:p>
          <a:p>
            <a:pPr lvl="1"/>
            <a:r>
              <a:rPr lang="en-US" dirty="0" smtClean="0"/>
              <a:t>AMD FX-6300, 6 cores, 5 P-states , Ubuntu 14.04, Kernel 3.13</a:t>
            </a:r>
          </a:p>
          <a:p>
            <a:pPr lvl="1"/>
            <a:r>
              <a:rPr lang="en-US" dirty="0" smtClean="0"/>
              <a:t>Watts up? Power meter</a:t>
            </a:r>
          </a:p>
          <a:p>
            <a:r>
              <a:rPr lang="en-US" dirty="0" smtClean="0"/>
              <a:t>TPC-C</a:t>
            </a:r>
          </a:p>
          <a:p>
            <a:pPr lvl="1"/>
            <a:r>
              <a:rPr lang="en-US" dirty="0" smtClean="0"/>
              <a:t>12 Warehouses, Single </a:t>
            </a:r>
            <a:r>
              <a:rPr lang="en-US" dirty="0"/>
              <a:t>transaction type: </a:t>
            </a:r>
            <a:r>
              <a:rPr lang="en-US" dirty="0" smtClean="0"/>
              <a:t>NEW_ORDER</a:t>
            </a:r>
          </a:p>
          <a:p>
            <a:r>
              <a:rPr lang="en-US" dirty="0" smtClean="0"/>
              <a:t>Shore-MT</a:t>
            </a:r>
          </a:p>
          <a:p>
            <a:pPr lvl="1"/>
            <a:r>
              <a:rPr lang="en-US" dirty="0" smtClean="0"/>
              <a:t>12 Clients, each issues requests for a different warehouse</a:t>
            </a:r>
          </a:p>
          <a:p>
            <a:pPr lvl="1"/>
            <a:r>
              <a:rPr lang="en-US" dirty="0" smtClean="0"/>
              <a:t>6 Workers, a worker per core, 12 </a:t>
            </a:r>
            <a:r>
              <a:rPr lang="en-US" dirty="0"/>
              <a:t>GB buffer </a:t>
            </a:r>
            <a:r>
              <a:rPr lang="en-US" dirty="0" smtClean="0"/>
              <a:t>pool</a:t>
            </a:r>
          </a:p>
          <a:p>
            <a:r>
              <a:rPr lang="en-US" dirty="0" smtClean="0"/>
              <a:t>Experiment Workloads</a:t>
            </a:r>
          </a:p>
          <a:p>
            <a:pPr lvl="1"/>
            <a:r>
              <a:rPr lang="en-US" dirty="0" smtClean="0"/>
              <a:t>High, Medium, Low offered load</a:t>
            </a:r>
          </a:p>
          <a:p>
            <a:pPr lvl="1"/>
            <a:endParaRPr lang="en-US" dirty="0" smtClean="0"/>
          </a:p>
          <a:p>
            <a:pPr marL="457189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911" y="1742007"/>
            <a:ext cx="8066178" cy="4788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Medium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32392" y="1432365"/>
            <a:ext cx="163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Medium Load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131457" y="2860516"/>
            <a:ext cx="99187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25154" y="2997196"/>
            <a:ext cx="179136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01041" y="2611492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23 W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318210" y="2754542"/>
            <a:ext cx="575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42W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19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608691"/>
              </p:ext>
            </p:extLst>
          </p:nvPr>
        </p:nvGraphicFramePr>
        <p:xfrm>
          <a:off x="5813583" y="1325565"/>
          <a:ext cx="5472113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Consumption By The Server</a:t>
            </a:r>
            <a:br>
              <a:rPr lang="en-US" dirty="0" smtClean="0"/>
            </a:br>
            <a:r>
              <a:rPr lang="en-US" dirty="0" smtClean="0"/>
              <a:t>Is The Largest Component</a:t>
            </a:r>
          </a:p>
          <a:p>
            <a:r>
              <a:rPr lang="en-US" dirty="0" smtClean="0"/>
              <a:t>Servers Must Also Be Cooled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844134"/>
              </p:ext>
            </p:extLst>
          </p:nvPr>
        </p:nvGraphicFramePr>
        <p:xfrm>
          <a:off x="5200651" y="1151255"/>
          <a:ext cx="6397466" cy="404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Oval 10"/>
          <p:cNvSpPr/>
          <p:nvPr/>
        </p:nvSpPr>
        <p:spPr>
          <a:xfrm>
            <a:off x="8927932" y="2277436"/>
            <a:ext cx="1117934" cy="50386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33312" y="3589432"/>
            <a:ext cx="1215388" cy="54496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4"/>
          <p:cNvSpPr txBox="1">
            <a:spLocks/>
          </p:cNvSpPr>
          <p:nvPr/>
        </p:nvSpPr>
        <p:spPr>
          <a:xfrm>
            <a:off x="3810" y="6540078"/>
            <a:ext cx="5968012" cy="320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Energy Logic: Reducing Data Center Energy Consumption by Creating Savings that Cascade Across </a:t>
            </a:r>
            <a:r>
              <a:rPr lang="en-US" dirty="0" smtClean="0"/>
              <a:t>Systems, Emerson Network Power,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1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Frequency Residency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622" y="1246857"/>
            <a:ext cx="8782756" cy="503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560" y="1799000"/>
            <a:ext cx="7810880" cy="46592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Low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61510" y="1429668"/>
            <a:ext cx="163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Low Load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7203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1672" y="1675577"/>
            <a:ext cx="7988656" cy="485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High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2089" y="1423177"/>
            <a:ext cx="163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High Load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0316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DBMS-Managed DVFS</a:t>
            </a:r>
          </a:p>
          <a:p>
            <a:pPr lvl="1"/>
            <a:r>
              <a:rPr lang="en-US" dirty="0" smtClean="0"/>
              <a:t>Exploited workload characteristics</a:t>
            </a:r>
          </a:p>
          <a:p>
            <a:pPr lvl="1"/>
            <a:r>
              <a:rPr lang="en-US" dirty="0"/>
              <a:t>Transaction Latency </a:t>
            </a:r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Reduce CPU power, ensure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 Managed CPU Power</a:t>
            </a:r>
          </a:p>
          <a:p>
            <a:pPr lvl="1"/>
            <a:r>
              <a:rPr lang="en-US" dirty="0" smtClean="0"/>
              <a:t>Better Prediction</a:t>
            </a:r>
          </a:p>
          <a:p>
            <a:pPr lvl="1"/>
            <a:r>
              <a:rPr lang="en-US" dirty="0" smtClean="0"/>
              <a:t>Scheduling</a:t>
            </a:r>
          </a:p>
          <a:p>
            <a:r>
              <a:rPr lang="en-US" dirty="0" smtClean="0"/>
              <a:t>DBMS Managed Memory Power</a:t>
            </a:r>
          </a:p>
          <a:p>
            <a:pPr lvl="1"/>
            <a:r>
              <a:rPr lang="en-US" dirty="0" smtClean="0"/>
              <a:t>Workload related capacity/performance decision</a:t>
            </a:r>
          </a:p>
          <a:p>
            <a:pPr marL="228594" lvl="1">
              <a:spcBef>
                <a:spcPts val="1000"/>
              </a:spcBef>
            </a:pPr>
            <a:r>
              <a:rPr lang="en-US" sz="2800" dirty="0"/>
              <a:t>CPU/Memory Hybrid approach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9737" y="2553494"/>
            <a:ext cx="8772525" cy="2895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729" y="1825625"/>
            <a:ext cx="6450542" cy="42389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slowing helps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603143"/>
              </p:ext>
            </p:extLst>
          </p:nvPr>
        </p:nvGraphicFramePr>
        <p:xfrm>
          <a:off x="2832435" y="2439905"/>
          <a:ext cx="6527131" cy="373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18" y="2"/>
            <a:ext cx="9769203" cy="1325563"/>
          </a:xfrm>
        </p:spPr>
        <p:txBody>
          <a:bodyPr/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 Power</a:t>
            </a:r>
          </a:p>
          <a:p>
            <a:pPr lvl="1"/>
            <a:r>
              <a:rPr lang="en-US" dirty="0" smtClean="0"/>
              <a:t>Memory access operations</a:t>
            </a:r>
          </a:p>
          <a:p>
            <a:pPr lvl="2"/>
            <a:r>
              <a:rPr lang="en-US" dirty="0" smtClean="0"/>
              <a:t>ACTIVATE, READ, WRITE</a:t>
            </a:r>
          </a:p>
          <a:p>
            <a:pPr lvl="2"/>
            <a:r>
              <a:rPr lang="en-US" dirty="0" smtClean="0"/>
              <a:t>Optimization is in CPU domain (Cache awareness, algorithm design)</a:t>
            </a:r>
          </a:p>
          <a:p>
            <a:r>
              <a:rPr lang="en-US" dirty="0" smtClean="0"/>
              <a:t>Background Power</a:t>
            </a:r>
          </a:p>
          <a:p>
            <a:pPr lvl="1"/>
            <a:r>
              <a:rPr lang="en-US" dirty="0" smtClean="0"/>
              <a:t>STANDBY(ACTIVE), POWER-DOWN, SELF-REFRESH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518705"/>
              </p:ext>
            </p:extLst>
          </p:nvPr>
        </p:nvGraphicFramePr>
        <p:xfrm>
          <a:off x="6719887" y="1633537"/>
          <a:ext cx="5472113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Power Efficiency in DBMS</a:t>
            </a:r>
          </a:p>
          <a:p>
            <a:pPr lvl="1"/>
            <a:r>
              <a:rPr lang="en-US" dirty="0" smtClean="0"/>
              <a:t>In-Memory Transactional Workload </a:t>
            </a:r>
          </a:p>
          <a:p>
            <a:r>
              <a:rPr lang="en-US" dirty="0" smtClean="0"/>
              <a:t>Two Parts:</a:t>
            </a:r>
          </a:p>
          <a:p>
            <a:pPr lvl="1"/>
            <a:r>
              <a:rPr lang="en-US" dirty="0" smtClean="0"/>
              <a:t>CPU Power Efficiency</a:t>
            </a:r>
          </a:p>
          <a:p>
            <a:pPr lvl="1"/>
            <a:r>
              <a:rPr lang="en-US" dirty="0" smtClean="0"/>
              <a:t>Memory Power Efficiency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110429"/>
              </p:ext>
            </p:extLst>
          </p:nvPr>
        </p:nvGraphicFramePr>
        <p:xfrm>
          <a:off x="6206491" y="1574482"/>
          <a:ext cx="6214586" cy="383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 6"/>
          <p:cNvSpPr/>
          <p:nvPr/>
        </p:nvSpPr>
        <p:spPr>
          <a:xfrm>
            <a:off x="10121660" y="2467937"/>
            <a:ext cx="863340" cy="62768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875397" y="3995461"/>
            <a:ext cx="792478" cy="53300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4"/>
          <p:cNvSpPr txBox="1">
            <a:spLocks/>
          </p:cNvSpPr>
          <p:nvPr/>
        </p:nvSpPr>
        <p:spPr>
          <a:xfrm>
            <a:off x="3810" y="6607812"/>
            <a:ext cx="5588098" cy="320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Analyzing the Energy Efficiency of a Database Server, </a:t>
            </a:r>
            <a:r>
              <a:rPr lang="en-US" dirty="0" err="1" smtClean="0"/>
              <a:t>Tsirogiannis</a:t>
            </a:r>
            <a:r>
              <a:rPr lang="en-US" dirty="0"/>
              <a:t> </a:t>
            </a:r>
            <a:r>
              <a:rPr lang="en-US" dirty="0" smtClean="0"/>
              <a:t>et. al., SIGMOD ‘10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6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Control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Memory Access: Interleaved</a:t>
            </a:r>
          </a:p>
          <a:p>
            <a:pPr lvl="1"/>
            <a:r>
              <a:rPr lang="en-US" dirty="0"/>
              <a:t>Use all ranks, data is spread</a:t>
            </a:r>
          </a:p>
          <a:p>
            <a:pPr lvl="1"/>
            <a:r>
              <a:rPr lang="en-US" dirty="0"/>
              <a:t>Concurrent, multi-rank </a:t>
            </a:r>
            <a:r>
              <a:rPr lang="en-US" dirty="0" smtClean="0"/>
              <a:t>read/write</a:t>
            </a:r>
          </a:p>
          <a:p>
            <a:r>
              <a:rPr lang="en-US" dirty="0" smtClean="0"/>
              <a:t>Memory Address</a:t>
            </a:r>
          </a:p>
          <a:p>
            <a:pPr lvl="1"/>
            <a:r>
              <a:rPr lang="en-US" dirty="0"/>
              <a:t>Mapping physical memory ranks to the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18" y="2"/>
            <a:ext cx="9735337" cy="1325563"/>
          </a:xfrm>
        </p:spPr>
        <p:txBody>
          <a:bodyPr/>
          <a:lstStyle/>
          <a:p>
            <a:r>
              <a:rPr lang="en-US" dirty="0" smtClean="0"/>
              <a:t>Proposed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  <a:p>
            <a:pPr lvl="1"/>
            <a:r>
              <a:rPr lang="en-US" dirty="0"/>
              <a:t>Opportunity in scaling background power</a:t>
            </a:r>
          </a:p>
          <a:p>
            <a:pPr lvl="1"/>
            <a:r>
              <a:rPr lang="en-US" dirty="0"/>
              <a:t>Keep memory ranks in their lowest power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Non-interleaved</a:t>
            </a:r>
          </a:p>
          <a:p>
            <a:pPr lvl="1"/>
            <a:r>
              <a:rPr lang="en-US" dirty="0" smtClean="0"/>
              <a:t>Store data in the selected ranks</a:t>
            </a:r>
          </a:p>
          <a:p>
            <a:pPr lvl="1"/>
            <a:r>
              <a:rPr lang="en-US" dirty="0" smtClean="0"/>
              <a:t>Activate ranks with increasing memory </a:t>
            </a:r>
          </a:p>
          <a:p>
            <a:pPr lvl="1"/>
            <a:r>
              <a:rPr lang="en-US" dirty="0" smtClean="0"/>
              <a:t>Possible performance degradation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DRAM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630" y="1825625"/>
            <a:ext cx="6402740" cy="431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550" y="2789815"/>
            <a:ext cx="4771008" cy="2422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DVFS in Shore-MT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worker</a:t>
            </a:r>
          </a:p>
          <a:p>
            <a:pPr lvl="1"/>
            <a:r>
              <a:rPr lang="en-US" dirty="0" smtClean="0"/>
              <a:t>Has a transaction wait queue</a:t>
            </a:r>
          </a:p>
          <a:p>
            <a:pPr lvl="1"/>
            <a:r>
              <a:rPr lang="en-US" dirty="0" smtClean="0"/>
              <a:t>Is pinned to a core</a:t>
            </a:r>
          </a:p>
          <a:p>
            <a:pPr lvl="1"/>
            <a:r>
              <a:rPr lang="en-US" dirty="0" smtClean="0"/>
              <a:t>Controls core frequency level</a:t>
            </a:r>
          </a:p>
          <a:p>
            <a:r>
              <a:rPr lang="en-US" dirty="0" smtClean="0"/>
              <a:t>Clients</a:t>
            </a:r>
          </a:p>
          <a:p>
            <a:pPr lvl="1"/>
            <a:r>
              <a:rPr lang="en-US" dirty="0" smtClean="0"/>
              <a:t>Submit requests to workers</a:t>
            </a:r>
          </a:p>
          <a:p>
            <a:pPr lvl="1"/>
            <a:r>
              <a:rPr lang="en-US" dirty="0" smtClean="0"/>
              <a:t>All pinned to a core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8631556" y="230507"/>
            <a:ext cx="1097277" cy="56654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8767373" y="2823773"/>
            <a:ext cx="604664" cy="426339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8752912" y="2235128"/>
            <a:ext cx="755506" cy="426339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CPU Power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DBMS-Managed Dynamic Voltage &amp; Frequency Scaling</a:t>
            </a:r>
          </a:p>
          <a:p>
            <a:pPr lvl="1"/>
            <a:r>
              <a:rPr lang="en-US" dirty="0" smtClean="0"/>
              <a:t>Slow the CPU at low load to save energy</a:t>
            </a:r>
          </a:p>
          <a:p>
            <a:pPr lvl="1"/>
            <a:r>
              <a:rPr lang="en-US" dirty="0" smtClean="0"/>
              <a:t>Speed the CPU at high load to maintain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CPU Power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DBMS-Managed Dynamic Voltage &amp; Frequency Scaling</a:t>
            </a:r>
          </a:p>
          <a:p>
            <a:pPr lvl="1"/>
            <a:r>
              <a:rPr lang="en-US" dirty="0" smtClean="0"/>
              <a:t>Slow the CPU at low load to save energy</a:t>
            </a:r>
          </a:p>
          <a:p>
            <a:pPr lvl="1"/>
            <a:r>
              <a:rPr lang="en-US" dirty="0" smtClean="0"/>
              <a:t>Speed the CPU at high load to maintain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0048126">
            <a:off x="1643071" y="2586806"/>
            <a:ext cx="63647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>
                    <a:alpha val="61000"/>
                  </a:srgbClr>
                </a:solidFill>
              </a:rPr>
              <a:t>Details are in the Paper</a:t>
            </a:r>
            <a:endParaRPr lang="en-US" sz="8000" b="1" dirty="0">
              <a:solidFill>
                <a:srgbClr val="FF0000">
                  <a:alpha val="61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Memory Power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Memory Power Consumption by </a:t>
            </a:r>
            <a:br>
              <a:rPr lang="en-US" dirty="0" smtClean="0"/>
            </a:br>
            <a:r>
              <a:rPr lang="en-US" dirty="0" smtClean="0"/>
              <a:t>Allowing Unneeded Memory to Idle</a:t>
            </a:r>
          </a:p>
          <a:p>
            <a:pPr lvl="1"/>
            <a:r>
              <a:rPr lang="en-US" dirty="0" smtClean="0"/>
              <a:t>Example: 8 GB DB in 64 GB Server </a:t>
            </a:r>
            <a:r>
              <a:rPr lang="en-US" dirty="0" smtClean="0">
                <a:sym typeface="Wingdings" panose="05000000000000000000" pitchFamily="2" charset="2"/>
              </a:rPr>
              <a:t> Up to 56 GB Memory can idle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 Trivial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Must control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Virtual  Physical  DIMM mapping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to use as few DIMM’s as possible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Estimation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8 GB DB on 64GB Server%40 power reduction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over default configuration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6914"/>
            <a:ext cx="10515600" cy="4351338"/>
          </a:xfrm>
        </p:spPr>
        <p:txBody>
          <a:bodyPr/>
          <a:lstStyle/>
          <a:p>
            <a:r>
              <a:rPr lang="en-US" dirty="0" smtClean="0"/>
              <a:t>Motivation &amp; Introduction</a:t>
            </a:r>
          </a:p>
          <a:p>
            <a:r>
              <a:rPr lang="en-US" b="1" dirty="0" smtClean="0"/>
              <a:t>DBMS-Managed Dynamic Voltage Frequency Scaling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Proposed Work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Conclusion &amp; Future 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Power Management in DBMS?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is Already Managed </a:t>
            </a:r>
          </a:p>
          <a:p>
            <a:pPr lvl="1"/>
            <a:r>
              <a:rPr lang="en-US" dirty="0" smtClean="0"/>
              <a:t>Hardware &amp; Kernel level</a:t>
            </a:r>
          </a:p>
          <a:p>
            <a:r>
              <a:rPr lang="en-US" dirty="0"/>
              <a:t>DBMS </a:t>
            </a:r>
            <a:r>
              <a:rPr lang="en-US" dirty="0" smtClean="0"/>
              <a:t>Has Unique Information</a:t>
            </a:r>
            <a:endParaRPr lang="en-US" dirty="0"/>
          </a:p>
          <a:p>
            <a:pPr lvl="1"/>
            <a:r>
              <a:rPr lang="en-US" dirty="0"/>
              <a:t>Workload characteristics</a:t>
            </a:r>
          </a:p>
          <a:p>
            <a:pPr lvl="1"/>
            <a:r>
              <a:rPr lang="en-US" dirty="0" smtClean="0"/>
              <a:t>Quality of Service(</a:t>
            </a:r>
            <a:r>
              <a:rPr lang="en-US" dirty="0" err="1" smtClean="0"/>
              <a:t>QoS</a:t>
            </a:r>
            <a:r>
              <a:rPr lang="en-US" dirty="0" smtClean="0"/>
              <a:t>): Latency budget</a:t>
            </a:r>
            <a:endParaRPr lang="en-US" dirty="0"/>
          </a:p>
          <a:p>
            <a:pPr lvl="1"/>
            <a:r>
              <a:rPr lang="en-US" dirty="0" smtClean="0"/>
              <a:t>Database characteristics</a:t>
            </a:r>
          </a:p>
          <a:p>
            <a:pPr lvl="2"/>
            <a:r>
              <a:rPr lang="en-US" dirty="0" smtClean="0"/>
              <a:t>Size, locality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5150"/>
            <a:ext cx="10515600" cy="4351338"/>
          </a:xfrm>
        </p:spPr>
        <p:txBody>
          <a:bodyPr/>
          <a:lstStyle/>
          <a:p>
            <a:r>
              <a:rPr lang="en-US" dirty="0" smtClean="0"/>
              <a:t>Workload is not Steady</a:t>
            </a:r>
          </a:p>
          <a:p>
            <a:pPr lvl="1"/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Fluctuations, bursts</a:t>
            </a:r>
          </a:p>
          <a:p>
            <a:r>
              <a:rPr lang="en-US" dirty="0"/>
              <a:t>Systems are </a:t>
            </a:r>
            <a:r>
              <a:rPr lang="en-US" dirty="0" smtClean="0"/>
              <a:t>Over-provisioned</a:t>
            </a:r>
            <a:endParaRPr lang="en-US" dirty="0"/>
          </a:p>
          <a:p>
            <a:pPr lvl="1"/>
            <a:r>
              <a:rPr lang="en-US" dirty="0" smtClean="0"/>
              <a:t>Configured for the peak load</a:t>
            </a:r>
          </a:p>
          <a:p>
            <a:r>
              <a:rPr lang="en-US" dirty="0" smtClean="0"/>
              <a:t>Lower Loads?</a:t>
            </a:r>
          </a:p>
          <a:p>
            <a:pPr lvl="1"/>
            <a:r>
              <a:rPr lang="en-US" dirty="0" smtClean="0"/>
              <a:t>Scale power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2DF8-771D-4C4C-ADAD-7DD418A320A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 descr="https://lh3.googleusercontent.com/ur7WewHHSSRZ0mXNvTAhin9n40_ZX0XHuE7Muwzay7yA3-ReMxlY_ooqZyqJiTeBcGjfIJGvyTwS07i8roop8UUQe42nHYqbN2Crh5XNGctbdNMEqjkFaKH3zOcH2wKcLTrxnbwP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450" y="1325565"/>
            <a:ext cx="4801125" cy="288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4"/>
          <p:cNvSpPr txBox="1">
            <a:spLocks/>
          </p:cNvSpPr>
          <p:nvPr/>
        </p:nvSpPr>
        <p:spPr>
          <a:xfrm>
            <a:off x="3810" y="6607812"/>
            <a:ext cx="4968240" cy="320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http://</a:t>
            </a:r>
            <a:r>
              <a:rPr lang="en-US" dirty="0" smtClean="0"/>
              <a:t>ita.ee.lbl.gov/html/contrib/WorldCup.html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552267" y="1801283"/>
            <a:ext cx="363502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52267" y="1801283"/>
            <a:ext cx="3635022" cy="1562806"/>
          </a:xfrm>
          <a:prstGeom prst="rect">
            <a:avLst/>
          </a:prstGeom>
          <a:solidFill>
            <a:srgbClr val="000000">
              <a:alpha val="27843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_ADMS" id="{B13E7A5F-24E7-4B97-9A4B-B09B66CEAC14}" vid="{F5897263-1CAD-4F5F-9464-3FE699F8EA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32248</TotalTime>
  <Words>1681</Words>
  <Application>Microsoft Office PowerPoint</Application>
  <PresentationFormat>Widescreen</PresentationFormat>
  <Paragraphs>610</Paragraphs>
  <Slides>44</Slides>
  <Notes>34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Wingdings</vt:lpstr>
      <vt:lpstr>Office Theme</vt:lpstr>
      <vt:lpstr>Towards Dynamic Green-Sizing for Database Servers</vt:lpstr>
      <vt:lpstr>Data Center Power Consumption</vt:lpstr>
      <vt:lpstr>Inside a Data Center</vt:lpstr>
      <vt:lpstr>Our Goal</vt:lpstr>
      <vt:lpstr>Improving CPU Power Efficiency</vt:lpstr>
      <vt:lpstr>Improving Memory Power Efficiency</vt:lpstr>
      <vt:lpstr>Talk Outline</vt:lpstr>
      <vt:lpstr>Why Power Management in DBMS?</vt:lpstr>
      <vt:lpstr>Database Workload</vt:lpstr>
      <vt:lpstr>Dynamic Voltage Frequency Scaling (DVFS)</vt:lpstr>
      <vt:lpstr>Existing DVFS Managements</vt:lpstr>
      <vt:lpstr>DBMS-Managed DVFS</vt:lpstr>
      <vt:lpstr>How Slowing Helps</vt:lpstr>
      <vt:lpstr>How to Scale Power in DB</vt:lpstr>
      <vt:lpstr>DVFS in Shore-MT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Latency Aware P-State Selection - LAPS</vt:lpstr>
      <vt:lpstr>Experimental Setup</vt:lpstr>
      <vt:lpstr>Results – Medium Load</vt:lpstr>
      <vt:lpstr>Results – Frequency Residency</vt:lpstr>
      <vt:lpstr>Results – Low Load</vt:lpstr>
      <vt:lpstr>Results – High Load</vt:lpstr>
      <vt:lpstr>Conclusion</vt:lpstr>
      <vt:lpstr>Future Work</vt:lpstr>
      <vt:lpstr>Thank You</vt:lpstr>
      <vt:lpstr>Results</vt:lpstr>
      <vt:lpstr>Results - </vt:lpstr>
      <vt:lpstr>How slowing helps</vt:lpstr>
      <vt:lpstr>Power Model</vt:lpstr>
      <vt:lpstr>Memory Control Challenges</vt:lpstr>
      <vt:lpstr>Proposed Work</vt:lpstr>
      <vt:lpstr>Results – DRAM Power</vt:lpstr>
      <vt:lpstr>DVFS in Shore-MT</vt:lpstr>
      <vt:lpstr>Improving CPU Power Efficiency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mkorkmaz</dc:creator>
  <cp:lastModifiedBy>mkorkmaz</cp:lastModifiedBy>
  <cp:revision>188</cp:revision>
  <cp:lastPrinted>2015-08-19T14:15:59Z</cp:lastPrinted>
  <dcterms:created xsi:type="dcterms:W3CDTF">2015-07-29T15:22:30Z</dcterms:created>
  <dcterms:modified xsi:type="dcterms:W3CDTF">2015-08-28T18:05:18Z</dcterms:modified>
</cp:coreProperties>
</file>